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8" r:id="rId3"/>
    <p:sldId id="276" r:id="rId4"/>
    <p:sldId id="260" r:id="rId5"/>
    <p:sldId id="261" r:id="rId6"/>
    <p:sldId id="262" r:id="rId7"/>
    <p:sldId id="264" r:id="rId8"/>
    <p:sldId id="266" r:id="rId9"/>
    <p:sldId id="267" r:id="rId10"/>
    <p:sldId id="268" r:id="rId11"/>
    <p:sldId id="269" r:id="rId12"/>
    <p:sldId id="270" r:id="rId13"/>
    <p:sldId id="271" r:id="rId14"/>
    <p:sldId id="277" r:id="rId15"/>
    <p:sldId id="272" r:id="rId16"/>
    <p:sldId id="273" r:id="rId17"/>
    <p:sldId id="275" r:id="rId18"/>
    <p:sldId id="274" r:id="rId19"/>
    <p:sldId id="278" r:id="rId2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54DE9CA6-405B-4127-91AA-EF259A4653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B2E99965-8973-4630-A7C2-5BBAAAAE97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E4516A-0339-41EE-ACC8-6F0A84DDEDA4}" type="datetimeFigureOut">
              <a:rPr lang="zh-TW" altLang="en-US" smtClean="0"/>
              <a:t>2019/04/15</a:t>
            </a:fld>
            <a:endParaRPr lang="zh-TW" altLang="en-US"/>
          </a:p>
        </p:txBody>
      </p:sp>
      <p:sp>
        <p:nvSpPr>
          <p:cNvPr id="4" name="頁尾版面配置區 3">
            <a:extLst>
              <a:ext uri="{FF2B5EF4-FFF2-40B4-BE49-F238E27FC236}">
                <a16:creationId xmlns:a16="http://schemas.microsoft.com/office/drawing/2014/main" id="{1608A9A3-0B36-4E6F-A72F-BC4EAE7E43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C2BCF26E-FBBB-4C95-91F6-F4B9320447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ACA034-CD21-44D3-84FF-A8AE6DB2BD14}" type="slidenum">
              <a:rPr lang="zh-TW" altLang="en-US" smtClean="0"/>
              <a:t>‹#›</a:t>
            </a:fld>
            <a:endParaRPr lang="zh-TW" altLang="en-US"/>
          </a:p>
        </p:txBody>
      </p:sp>
    </p:spTree>
    <p:extLst>
      <p:ext uri="{BB962C8B-B14F-4D97-AF65-F5344CB8AC3E}">
        <p14:creationId xmlns:p14="http://schemas.microsoft.com/office/powerpoint/2010/main" val="264705118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46F2A8-4229-4BDA-9613-FDE215193D9D}" type="datetimeFigureOut">
              <a:rPr lang="zh-TW" altLang="en-US" smtClean="0"/>
              <a:t>2019/04/15</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1609F-851A-450B-AE8B-D87BB559F1DD}" type="slidenum">
              <a:rPr lang="zh-TW" altLang="en-US" smtClean="0"/>
              <a:t>‹#›</a:t>
            </a:fld>
            <a:endParaRPr lang="zh-TW" altLang="en-US"/>
          </a:p>
        </p:txBody>
      </p:sp>
    </p:spTree>
    <p:extLst>
      <p:ext uri="{BB962C8B-B14F-4D97-AF65-F5344CB8AC3E}">
        <p14:creationId xmlns:p14="http://schemas.microsoft.com/office/powerpoint/2010/main" val="15436970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9E122F7-3004-44D0-8D95-3B625592FFFD}"/>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C754A5F7-F207-449D-931D-B80B92F992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BE94E132-6BE4-4E3E-9175-A10DD1E924F0}"/>
              </a:ext>
            </a:extLst>
          </p:cNvPr>
          <p:cNvSpPr>
            <a:spLocks noGrp="1"/>
          </p:cNvSpPr>
          <p:nvPr>
            <p:ph type="dt" sz="half" idx="10"/>
          </p:nvPr>
        </p:nvSpPr>
        <p:spPr/>
        <p:txBody>
          <a:bodyPr/>
          <a:lstStyle/>
          <a:p>
            <a:fld id="{ECDFCC72-7DB7-415A-85F9-5B3E49BF0230}" type="datetime1">
              <a:rPr lang="zh-TW" altLang="en-US" smtClean="0"/>
              <a:t>2019/04/15</a:t>
            </a:fld>
            <a:endParaRPr lang="zh-TW" altLang="en-US"/>
          </a:p>
        </p:txBody>
      </p:sp>
      <p:sp>
        <p:nvSpPr>
          <p:cNvPr id="5" name="頁尾版面配置區 4">
            <a:extLst>
              <a:ext uri="{FF2B5EF4-FFF2-40B4-BE49-F238E27FC236}">
                <a16:creationId xmlns:a16="http://schemas.microsoft.com/office/drawing/2014/main" id="{EC34D3E1-637D-4C40-B76A-F035968EB38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908DFA3-3F50-4715-B456-896495CA360B}"/>
              </a:ext>
            </a:extLst>
          </p:cNvPr>
          <p:cNvSpPr>
            <a:spLocks noGrp="1"/>
          </p:cNvSpPr>
          <p:nvPr>
            <p:ph type="sldNum" sz="quarter" idx="12"/>
          </p:nvPr>
        </p:nvSpPr>
        <p:spPr/>
        <p:txBody>
          <a:bodyPr/>
          <a:lstStyle/>
          <a:p>
            <a:fld id="{01026A54-E8F9-40F3-9A5D-E715792184C4}" type="slidenum">
              <a:rPr lang="zh-TW" altLang="en-US" smtClean="0"/>
              <a:t>‹#›</a:t>
            </a:fld>
            <a:endParaRPr lang="zh-TW" altLang="en-US"/>
          </a:p>
        </p:txBody>
      </p:sp>
    </p:spTree>
    <p:extLst>
      <p:ext uri="{BB962C8B-B14F-4D97-AF65-F5344CB8AC3E}">
        <p14:creationId xmlns:p14="http://schemas.microsoft.com/office/powerpoint/2010/main" val="3348708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4AC4FBB-8CFD-4DC1-A583-17466584F681}"/>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F4C0B8EA-3A1B-4621-8747-D32160DE5CB2}"/>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ADE9579-4015-4C3A-9954-E21C68C500E4}"/>
              </a:ext>
            </a:extLst>
          </p:cNvPr>
          <p:cNvSpPr>
            <a:spLocks noGrp="1"/>
          </p:cNvSpPr>
          <p:nvPr>
            <p:ph type="dt" sz="half" idx="10"/>
          </p:nvPr>
        </p:nvSpPr>
        <p:spPr/>
        <p:txBody>
          <a:bodyPr/>
          <a:lstStyle/>
          <a:p>
            <a:fld id="{356134B6-508E-4835-A069-F7F127EF1B3A}" type="datetime1">
              <a:rPr lang="zh-TW" altLang="en-US" smtClean="0"/>
              <a:t>2019/04/15</a:t>
            </a:fld>
            <a:endParaRPr lang="zh-TW" altLang="en-US"/>
          </a:p>
        </p:txBody>
      </p:sp>
      <p:sp>
        <p:nvSpPr>
          <p:cNvPr id="5" name="頁尾版面配置區 4">
            <a:extLst>
              <a:ext uri="{FF2B5EF4-FFF2-40B4-BE49-F238E27FC236}">
                <a16:creationId xmlns:a16="http://schemas.microsoft.com/office/drawing/2014/main" id="{ABEF88C2-AB5F-4C72-914D-30B3D619358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48F1C08-CD8C-469C-A9D2-49CB45CCFDFA}"/>
              </a:ext>
            </a:extLst>
          </p:cNvPr>
          <p:cNvSpPr>
            <a:spLocks noGrp="1"/>
          </p:cNvSpPr>
          <p:nvPr>
            <p:ph type="sldNum" sz="quarter" idx="12"/>
          </p:nvPr>
        </p:nvSpPr>
        <p:spPr/>
        <p:txBody>
          <a:bodyPr/>
          <a:lstStyle/>
          <a:p>
            <a:fld id="{01026A54-E8F9-40F3-9A5D-E715792184C4}" type="slidenum">
              <a:rPr lang="zh-TW" altLang="en-US" smtClean="0"/>
              <a:t>‹#›</a:t>
            </a:fld>
            <a:endParaRPr lang="zh-TW" altLang="en-US"/>
          </a:p>
        </p:txBody>
      </p:sp>
    </p:spTree>
    <p:extLst>
      <p:ext uri="{BB962C8B-B14F-4D97-AF65-F5344CB8AC3E}">
        <p14:creationId xmlns:p14="http://schemas.microsoft.com/office/powerpoint/2010/main" val="1766101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7A2FD8EA-8834-40F0-993F-4E9BCB2DA054}"/>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135F9B63-02E9-439C-9EB2-485BB1823502}"/>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51EB4E6-A9CC-416D-BCA8-2C82F23FFD65}"/>
              </a:ext>
            </a:extLst>
          </p:cNvPr>
          <p:cNvSpPr>
            <a:spLocks noGrp="1"/>
          </p:cNvSpPr>
          <p:nvPr>
            <p:ph type="dt" sz="half" idx="10"/>
          </p:nvPr>
        </p:nvSpPr>
        <p:spPr/>
        <p:txBody>
          <a:bodyPr/>
          <a:lstStyle/>
          <a:p>
            <a:fld id="{8211CDF8-A94C-4E36-B635-8CE260AD2A8F}" type="datetime1">
              <a:rPr lang="zh-TW" altLang="en-US" smtClean="0"/>
              <a:t>2019/04/15</a:t>
            </a:fld>
            <a:endParaRPr lang="zh-TW" altLang="en-US"/>
          </a:p>
        </p:txBody>
      </p:sp>
      <p:sp>
        <p:nvSpPr>
          <p:cNvPr id="5" name="頁尾版面配置區 4">
            <a:extLst>
              <a:ext uri="{FF2B5EF4-FFF2-40B4-BE49-F238E27FC236}">
                <a16:creationId xmlns:a16="http://schemas.microsoft.com/office/drawing/2014/main" id="{3C265D32-D457-4CD5-AF3D-729456C6347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8DFF466-2D34-4021-ACE4-6F6932172297}"/>
              </a:ext>
            </a:extLst>
          </p:cNvPr>
          <p:cNvSpPr>
            <a:spLocks noGrp="1"/>
          </p:cNvSpPr>
          <p:nvPr>
            <p:ph type="sldNum" sz="quarter" idx="12"/>
          </p:nvPr>
        </p:nvSpPr>
        <p:spPr/>
        <p:txBody>
          <a:bodyPr/>
          <a:lstStyle/>
          <a:p>
            <a:fld id="{01026A54-E8F9-40F3-9A5D-E715792184C4}" type="slidenum">
              <a:rPr lang="zh-TW" altLang="en-US" smtClean="0"/>
              <a:t>‹#›</a:t>
            </a:fld>
            <a:endParaRPr lang="zh-TW" altLang="en-US"/>
          </a:p>
        </p:txBody>
      </p:sp>
    </p:spTree>
    <p:extLst>
      <p:ext uri="{BB962C8B-B14F-4D97-AF65-F5344CB8AC3E}">
        <p14:creationId xmlns:p14="http://schemas.microsoft.com/office/powerpoint/2010/main" val="239123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6D067F-2134-454E-BF12-3ACF7CC2E838}"/>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77E0EFBF-9A35-4A7A-9ACC-0435C21421CB}"/>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81895CE-151A-46B3-A44E-FFC2EB5F3FBE}"/>
              </a:ext>
            </a:extLst>
          </p:cNvPr>
          <p:cNvSpPr>
            <a:spLocks noGrp="1"/>
          </p:cNvSpPr>
          <p:nvPr>
            <p:ph type="dt" sz="half" idx="10"/>
          </p:nvPr>
        </p:nvSpPr>
        <p:spPr/>
        <p:txBody>
          <a:bodyPr/>
          <a:lstStyle/>
          <a:p>
            <a:fld id="{1A097649-B888-4A38-ABDB-1A7F2FAD81BF}" type="datetime1">
              <a:rPr lang="zh-TW" altLang="en-US" smtClean="0"/>
              <a:t>2019/04/15</a:t>
            </a:fld>
            <a:endParaRPr lang="zh-TW" altLang="en-US"/>
          </a:p>
        </p:txBody>
      </p:sp>
      <p:sp>
        <p:nvSpPr>
          <p:cNvPr id="5" name="頁尾版面配置區 4">
            <a:extLst>
              <a:ext uri="{FF2B5EF4-FFF2-40B4-BE49-F238E27FC236}">
                <a16:creationId xmlns:a16="http://schemas.microsoft.com/office/drawing/2014/main" id="{DEB99D0A-1556-4DA3-B45D-110508295EC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C2BFCA6-D04D-4C24-9243-63E5F3F1B65A}"/>
              </a:ext>
            </a:extLst>
          </p:cNvPr>
          <p:cNvSpPr>
            <a:spLocks noGrp="1"/>
          </p:cNvSpPr>
          <p:nvPr>
            <p:ph type="sldNum" sz="quarter" idx="12"/>
          </p:nvPr>
        </p:nvSpPr>
        <p:spPr/>
        <p:txBody>
          <a:bodyPr/>
          <a:lstStyle/>
          <a:p>
            <a:fld id="{01026A54-E8F9-40F3-9A5D-E715792184C4}" type="slidenum">
              <a:rPr lang="zh-TW" altLang="en-US" smtClean="0"/>
              <a:t>‹#›</a:t>
            </a:fld>
            <a:endParaRPr lang="zh-TW" altLang="en-US"/>
          </a:p>
        </p:txBody>
      </p:sp>
    </p:spTree>
    <p:extLst>
      <p:ext uri="{BB962C8B-B14F-4D97-AF65-F5344CB8AC3E}">
        <p14:creationId xmlns:p14="http://schemas.microsoft.com/office/powerpoint/2010/main" val="3406257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DE2E96-D3B2-41FD-96A9-0CB9E444B15F}"/>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065D45B5-34B7-40FD-BDD7-99131EC0C1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E85F0A14-58D5-48A1-8EF9-9BC36CDDF766}"/>
              </a:ext>
            </a:extLst>
          </p:cNvPr>
          <p:cNvSpPr>
            <a:spLocks noGrp="1"/>
          </p:cNvSpPr>
          <p:nvPr>
            <p:ph type="dt" sz="half" idx="10"/>
          </p:nvPr>
        </p:nvSpPr>
        <p:spPr/>
        <p:txBody>
          <a:bodyPr/>
          <a:lstStyle/>
          <a:p>
            <a:fld id="{40777227-715D-476E-AF29-8C7E9D187BF1}" type="datetime1">
              <a:rPr lang="zh-TW" altLang="en-US" smtClean="0"/>
              <a:t>2019/04/15</a:t>
            </a:fld>
            <a:endParaRPr lang="zh-TW" altLang="en-US"/>
          </a:p>
        </p:txBody>
      </p:sp>
      <p:sp>
        <p:nvSpPr>
          <p:cNvPr id="5" name="頁尾版面配置區 4">
            <a:extLst>
              <a:ext uri="{FF2B5EF4-FFF2-40B4-BE49-F238E27FC236}">
                <a16:creationId xmlns:a16="http://schemas.microsoft.com/office/drawing/2014/main" id="{4BC2769D-6E67-4487-8FEE-EC1A0C82033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434012C-BD32-444A-91AD-B6D1D52E13C6}"/>
              </a:ext>
            </a:extLst>
          </p:cNvPr>
          <p:cNvSpPr>
            <a:spLocks noGrp="1"/>
          </p:cNvSpPr>
          <p:nvPr>
            <p:ph type="sldNum" sz="quarter" idx="12"/>
          </p:nvPr>
        </p:nvSpPr>
        <p:spPr/>
        <p:txBody>
          <a:bodyPr/>
          <a:lstStyle/>
          <a:p>
            <a:fld id="{01026A54-E8F9-40F3-9A5D-E715792184C4}" type="slidenum">
              <a:rPr lang="zh-TW" altLang="en-US" smtClean="0"/>
              <a:t>‹#›</a:t>
            </a:fld>
            <a:endParaRPr lang="zh-TW" altLang="en-US"/>
          </a:p>
        </p:txBody>
      </p:sp>
    </p:spTree>
    <p:extLst>
      <p:ext uri="{BB962C8B-B14F-4D97-AF65-F5344CB8AC3E}">
        <p14:creationId xmlns:p14="http://schemas.microsoft.com/office/powerpoint/2010/main" val="378873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93D2216-FE81-4C6E-97A5-B95C961CEF07}"/>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D8EFC3E5-8D6A-4C40-B77B-6BFE9028E24F}"/>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BB84ADC6-21A6-492F-AD67-100DBAC6006C}"/>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D550B312-D655-45B8-928A-F75380AB1733}"/>
              </a:ext>
            </a:extLst>
          </p:cNvPr>
          <p:cNvSpPr>
            <a:spLocks noGrp="1"/>
          </p:cNvSpPr>
          <p:nvPr>
            <p:ph type="dt" sz="half" idx="10"/>
          </p:nvPr>
        </p:nvSpPr>
        <p:spPr/>
        <p:txBody>
          <a:bodyPr/>
          <a:lstStyle/>
          <a:p>
            <a:fld id="{4E30F8FB-E816-4B0C-A931-1E63FF4730E6}" type="datetime1">
              <a:rPr lang="zh-TW" altLang="en-US" smtClean="0"/>
              <a:t>2019/04/15</a:t>
            </a:fld>
            <a:endParaRPr lang="zh-TW" altLang="en-US"/>
          </a:p>
        </p:txBody>
      </p:sp>
      <p:sp>
        <p:nvSpPr>
          <p:cNvPr id="6" name="頁尾版面配置區 5">
            <a:extLst>
              <a:ext uri="{FF2B5EF4-FFF2-40B4-BE49-F238E27FC236}">
                <a16:creationId xmlns:a16="http://schemas.microsoft.com/office/drawing/2014/main" id="{48003268-0563-446A-BFF7-EDF49AF999E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40C9CAC-F67E-4EDA-8150-910BE9D329D4}"/>
              </a:ext>
            </a:extLst>
          </p:cNvPr>
          <p:cNvSpPr>
            <a:spLocks noGrp="1"/>
          </p:cNvSpPr>
          <p:nvPr>
            <p:ph type="sldNum" sz="quarter" idx="12"/>
          </p:nvPr>
        </p:nvSpPr>
        <p:spPr/>
        <p:txBody>
          <a:bodyPr/>
          <a:lstStyle/>
          <a:p>
            <a:fld id="{01026A54-E8F9-40F3-9A5D-E715792184C4}" type="slidenum">
              <a:rPr lang="zh-TW" altLang="en-US" smtClean="0"/>
              <a:t>‹#›</a:t>
            </a:fld>
            <a:endParaRPr lang="zh-TW" altLang="en-US"/>
          </a:p>
        </p:txBody>
      </p:sp>
    </p:spTree>
    <p:extLst>
      <p:ext uri="{BB962C8B-B14F-4D97-AF65-F5344CB8AC3E}">
        <p14:creationId xmlns:p14="http://schemas.microsoft.com/office/powerpoint/2010/main" val="59303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62F5F10-EEE2-4916-BF1C-3D420C319F20}"/>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F53C082D-BB5B-4600-8342-52A6DD41B1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F1900EA7-EA20-4DB1-9B18-A77DC367DC98}"/>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2346C4D2-7426-4DD4-8AF3-4BF7360310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EEC04D8B-633D-4288-BB10-CEB3F619ACBD}"/>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2F64F8B0-E9FF-4D9E-97AB-777D6695E75E}"/>
              </a:ext>
            </a:extLst>
          </p:cNvPr>
          <p:cNvSpPr>
            <a:spLocks noGrp="1"/>
          </p:cNvSpPr>
          <p:nvPr>
            <p:ph type="dt" sz="half" idx="10"/>
          </p:nvPr>
        </p:nvSpPr>
        <p:spPr/>
        <p:txBody>
          <a:bodyPr/>
          <a:lstStyle/>
          <a:p>
            <a:fld id="{92A75FA4-434B-45BC-8289-AEE782F2FB3D}" type="datetime1">
              <a:rPr lang="zh-TW" altLang="en-US" smtClean="0"/>
              <a:t>2019/04/15</a:t>
            </a:fld>
            <a:endParaRPr lang="zh-TW" altLang="en-US"/>
          </a:p>
        </p:txBody>
      </p:sp>
      <p:sp>
        <p:nvSpPr>
          <p:cNvPr id="8" name="頁尾版面配置區 7">
            <a:extLst>
              <a:ext uri="{FF2B5EF4-FFF2-40B4-BE49-F238E27FC236}">
                <a16:creationId xmlns:a16="http://schemas.microsoft.com/office/drawing/2014/main" id="{16076E7E-8BD1-4C8C-BAF5-518CB9E100BB}"/>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63E2B885-056C-4A1B-9E04-BAC751CD6790}"/>
              </a:ext>
            </a:extLst>
          </p:cNvPr>
          <p:cNvSpPr>
            <a:spLocks noGrp="1"/>
          </p:cNvSpPr>
          <p:nvPr>
            <p:ph type="sldNum" sz="quarter" idx="12"/>
          </p:nvPr>
        </p:nvSpPr>
        <p:spPr/>
        <p:txBody>
          <a:bodyPr/>
          <a:lstStyle/>
          <a:p>
            <a:fld id="{01026A54-E8F9-40F3-9A5D-E715792184C4}" type="slidenum">
              <a:rPr lang="zh-TW" altLang="en-US" smtClean="0"/>
              <a:t>‹#›</a:t>
            </a:fld>
            <a:endParaRPr lang="zh-TW" altLang="en-US"/>
          </a:p>
        </p:txBody>
      </p:sp>
    </p:spTree>
    <p:extLst>
      <p:ext uri="{BB962C8B-B14F-4D97-AF65-F5344CB8AC3E}">
        <p14:creationId xmlns:p14="http://schemas.microsoft.com/office/powerpoint/2010/main" val="3685869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732D7B-DB86-40F2-BB6A-9DC713C9B0F3}"/>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80F67C26-3F06-4EDA-9408-F51255AD62E8}"/>
              </a:ext>
            </a:extLst>
          </p:cNvPr>
          <p:cNvSpPr>
            <a:spLocks noGrp="1"/>
          </p:cNvSpPr>
          <p:nvPr>
            <p:ph type="dt" sz="half" idx="10"/>
          </p:nvPr>
        </p:nvSpPr>
        <p:spPr/>
        <p:txBody>
          <a:bodyPr/>
          <a:lstStyle/>
          <a:p>
            <a:fld id="{AE190CDF-72D2-48F4-B7D9-D41CCE04BD4B}" type="datetime1">
              <a:rPr lang="zh-TW" altLang="en-US" smtClean="0"/>
              <a:t>2019/04/15</a:t>
            </a:fld>
            <a:endParaRPr lang="zh-TW" altLang="en-US"/>
          </a:p>
        </p:txBody>
      </p:sp>
      <p:sp>
        <p:nvSpPr>
          <p:cNvPr id="4" name="頁尾版面配置區 3">
            <a:extLst>
              <a:ext uri="{FF2B5EF4-FFF2-40B4-BE49-F238E27FC236}">
                <a16:creationId xmlns:a16="http://schemas.microsoft.com/office/drawing/2014/main" id="{A3511866-EA97-4B5E-93F0-E1821FA9562F}"/>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2B039011-7912-459F-98F9-78AAAB160A44}"/>
              </a:ext>
            </a:extLst>
          </p:cNvPr>
          <p:cNvSpPr>
            <a:spLocks noGrp="1"/>
          </p:cNvSpPr>
          <p:nvPr>
            <p:ph type="sldNum" sz="quarter" idx="12"/>
          </p:nvPr>
        </p:nvSpPr>
        <p:spPr/>
        <p:txBody>
          <a:bodyPr/>
          <a:lstStyle/>
          <a:p>
            <a:fld id="{01026A54-E8F9-40F3-9A5D-E715792184C4}" type="slidenum">
              <a:rPr lang="zh-TW" altLang="en-US" smtClean="0"/>
              <a:t>‹#›</a:t>
            </a:fld>
            <a:endParaRPr lang="zh-TW" altLang="en-US"/>
          </a:p>
        </p:txBody>
      </p:sp>
    </p:spTree>
    <p:extLst>
      <p:ext uri="{BB962C8B-B14F-4D97-AF65-F5344CB8AC3E}">
        <p14:creationId xmlns:p14="http://schemas.microsoft.com/office/powerpoint/2010/main" val="3169775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C41BA5A7-3E02-46CC-8AA3-05455B2B1403}"/>
              </a:ext>
            </a:extLst>
          </p:cNvPr>
          <p:cNvSpPr>
            <a:spLocks noGrp="1"/>
          </p:cNvSpPr>
          <p:nvPr>
            <p:ph type="dt" sz="half" idx="10"/>
          </p:nvPr>
        </p:nvSpPr>
        <p:spPr/>
        <p:txBody>
          <a:bodyPr/>
          <a:lstStyle/>
          <a:p>
            <a:fld id="{8FE58A28-3BBC-4639-B976-3ABA4223E642}" type="datetime1">
              <a:rPr lang="zh-TW" altLang="en-US" smtClean="0"/>
              <a:t>2019/04/15</a:t>
            </a:fld>
            <a:endParaRPr lang="zh-TW" altLang="en-US"/>
          </a:p>
        </p:txBody>
      </p:sp>
      <p:sp>
        <p:nvSpPr>
          <p:cNvPr id="3" name="頁尾版面配置區 2">
            <a:extLst>
              <a:ext uri="{FF2B5EF4-FFF2-40B4-BE49-F238E27FC236}">
                <a16:creationId xmlns:a16="http://schemas.microsoft.com/office/drawing/2014/main" id="{3650DED2-96EB-48D8-BD23-AAD14685F644}"/>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0CE88761-89E4-455B-8CF5-72D87EA7ACE4}"/>
              </a:ext>
            </a:extLst>
          </p:cNvPr>
          <p:cNvSpPr>
            <a:spLocks noGrp="1"/>
          </p:cNvSpPr>
          <p:nvPr>
            <p:ph type="sldNum" sz="quarter" idx="12"/>
          </p:nvPr>
        </p:nvSpPr>
        <p:spPr/>
        <p:txBody>
          <a:bodyPr/>
          <a:lstStyle/>
          <a:p>
            <a:fld id="{01026A54-E8F9-40F3-9A5D-E715792184C4}" type="slidenum">
              <a:rPr lang="zh-TW" altLang="en-US" smtClean="0"/>
              <a:t>‹#›</a:t>
            </a:fld>
            <a:endParaRPr lang="zh-TW" altLang="en-US"/>
          </a:p>
        </p:txBody>
      </p:sp>
    </p:spTree>
    <p:extLst>
      <p:ext uri="{BB962C8B-B14F-4D97-AF65-F5344CB8AC3E}">
        <p14:creationId xmlns:p14="http://schemas.microsoft.com/office/powerpoint/2010/main" val="563948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351FA6-DB6D-4502-BB25-42A51D455B8A}"/>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D92242DB-9707-452F-97DE-399DC477F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CEE25353-F875-49FC-A0C6-D94E10597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D091531-2BBD-4703-8224-AF4E2CD0920C}"/>
              </a:ext>
            </a:extLst>
          </p:cNvPr>
          <p:cNvSpPr>
            <a:spLocks noGrp="1"/>
          </p:cNvSpPr>
          <p:nvPr>
            <p:ph type="dt" sz="half" idx="10"/>
          </p:nvPr>
        </p:nvSpPr>
        <p:spPr/>
        <p:txBody>
          <a:bodyPr/>
          <a:lstStyle/>
          <a:p>
            <a:fld id="{B0293F81-1A52-44B4-ABC6-B6BF6B101717}" type="datetime1">
              <a:rPr lang="zh-TW" altLang="en-US" smtClean="0"/>
              <a:t>2019/04/15</a:t>
            </a:fld>
            <a:endParaRPr lang="zh-TW" altLang="en-US"/>
          </a:p>
        </p:txBody>
      </p:sp>
      <p:sp>
        <p:nvSpPr>
          <p:cNvPr id="6" name="頁尾版面配置區 5">
            <a:extLst>
              <a:ext uri="{FF2B5EF4-FFF2-40B4-BE49-F238E27FC236}">
                <a16:creationId xmlns:a16="http://schemas.microsoft.com/office/drawing/2014/main" id="{E81A6C6B-228F-47A9-A748-707B5F9965C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4F0F5DCF-9B20-430D-BDBF-D0DBD29DECF1}"/>
              </a:ext>
            </a:extLst>
          </p:cNvPr>
          <p:cNvSpPr>
            <a:spLocks noGrp="1"/>
          </p:cNvSpPr>
          <p:nvPr>
            <p:ph type="sldNum" sz="quarter" idx="12"/>
          </p:nvPr>
        </p:nvSpPr>
        <p:spPr/>
        <p:txBody>
          <a:bodyPr/>
          <a:lstStyle/>
          <a:p>
            <a:fld id="{01026A54-E8F9-40F3-9A5D-E715792184C4}" type="slidenum">
              <a:rPr lang="zh-TW" altLang="en-US" smtClean="0"/>
              <a:t>‹#›</a:t>
            </a:fld>
            <a:endParaRPr lang="zh-TW" altLang="en-US"/>
          </a:p>
        </p:txBody>
      </p:sp>
    </p:spTree>
    <p:extLst>
      <p:ext uri="{BB962C8B-B14F-4D97-AF65-F5344CB8AC3E}">
        <p14:creationId xmlns:p14="http://schemas.microsoft.com/office/powerpoint/2010/main" val="2432049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5A7422-AB17-487D-9D3F-937F52A896A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5A94B0CA-04A3-4A65-B8A8-22BB2D849F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4467FAE6-F247-4FCD-8978-682A639EA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431E49E3-E424-4211-BC8B-1D8A097455DD}"/>
              </a:ext>
            </a:extLst>
          </p:cNvPr>
          <p:cNvSpPr>
            <a:spLocks noGrp="1"/>
          </p:cNvSpPr>
          <p:nvPr>
            <p:ph type="dt" sz="half" idx="10"/>
          </p:nvPr>
        </p:nvSpPr>
        <p:spPr/>
        <p:txBody>
          <a:bodyPr/>
          <a:lstStyle/>
          <a:p>
            <a:fld id="{0C62489F-3D08-48A6-8D82-CDBBAFC70420}" type="datetime1">
              <a:rPr lang="zh-TW" altLang="en-US" smtClean="0"/>
              <a:t>2019/04/15</a:t>
            </a:fld>
            <a:endParaRPr lang="zh-TW" altLang="en-US"/>
          </a:p>
        </p:txBody>
      </p:sp>
      <p:sp>
        <p:nvSpPr>
          <p:cNvPr id="6" name="頁尾版面配置區 5">
            <a:extLst>
              <a:ext uri="{FF2B5EF4-FFF2-40B4-BE49-F238E27FC236}">
                <a16:creationId xmlns:a16="http://schemas.microsoft.com/office/drawing/2014/main" id="{99465D68-EEB7-4047-9371-784162ECD2C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879CC0D0-F9C4-4C49-B74F-66CD582059AA}"/>
              </a:ext>
            </a:extLst>
          </p:cNvPr>
          <p:cNvSpPr>
            <a:spLocks noGrp="1"/>
          </p:cNvSpPr>
          <p:nvPr>
            <p:ph type="sldNum" sz="quarter" idx="12"/>
          </p:nvPr>
        </p:nvSpPr>
        <p:spPr/>
        <p:txBody>
          <a:bodyPr/>
          <a:lstStyle/>
          <a:p>
            <a:fld id="{01026A54-E8F9-40F3-9A5D-E715792184C4}" type="slidenum">
              <a:rPr lang="zh-TW" altLang="en-US" smtClean="0"/>
              <a:t>‹#›</a:t>
            </a:fld>
            <a:endParaRPr lang="zh-TW" altLang="en-US"/>
          </a:p>
        </p:txBody>
      </p:sp>
    </p:spTree>
    <p:extLst>
      <p:ext uri="{BB962C8B-B14F-4D97-AF65-F5344CB8AC3E}">
        <p14:creationId xmlns:p14="http://schemas.microsoft.com/office/powerpoint/2010/main" val="3788552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16F6322-0683-4593-AEBF-980894D311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2B707B62-2077-45EE-B2A3-F6FB78B50B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D957CB1-E90E-4886-A49F-470F627D6B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22436-97BA-4061-83F6-4F91FEC15A53}" type="datetime1">
              <a:rPr lang="zh-TW" altLang="en-US" smtClean="0"/>
              <a:t>2019/04/15</a:t>
            </a:fld>
            <a:endParaRPr lang="zh-TW" altLang="en-US"/>
          </a:p>
        </p:txBody>
      </p:sp>
      <p:sp>
        <p:nvSpPr>
          <p:cNvPr id="5" name="頁尾版面配置區 4">
            <a:extLst>
              <a:ext uri="{FF2B5EF4-FFF2-40B4-BE49-F238E27FC236}">
                <a16:creationId xmlns:a16="http://schemas.microsoft.com/office/drawing/2014/main" id="{897BE50D-AE29-4023-8AB3-BE5AA9F6F5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9CBE64D7-D1F4-4EDA-970A-D4ED7787DB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26A54-E8F9-40F3-9A5D-E715792184C4}" type="slidenum">
              <a:rPr lang="zh-TW" altLang="en-US" smtClean="0"/>
              <a:t>‹#›</a:t>
            </a:fld>
            <a:endParaRPr lang="zh-TW" altLang="en-US"/>
          </a:p>
        </p:txBody>
      </p:sp>
    </p:spTree>
    <p:extLst>
      <p:ext uri="{BB962C8B-B14F-4D97-AF65-F5344CB8AC3E}">
        <p14:creationId xmlns:p14="http://schemas.microsoft.com/office/powerpoint/2010/main" val="2233803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gupubs.onlinelibrary.wiley.com/doi/full/10.1002/2014JA020935?fbclid=IwAR1ddPaxuHsciIt4QG961eSQLVCtJ-P4XbAAnASblZjl-X4mQNKlE6nCevU" TargetMode="External"/><Relationship Id="rId2" Type="http://schemas.openxmlformats.org/officeDocument/2006/relationships/hyperlink" Target="https://agupubs.onlinelibrary.wiley.com/doi/full/10.1002/2014JA020934" TargetMode="External"/><Relationship Id="rId1" Type="http://schemas.openxmlformats.org/officeDocument/2006/relationships/slideLayout" Target="../slideLayouts/slideLayout2.xml"/><Relationship Id="rId4" Type="http://schemas.openxmlformats.org/officeDocument/2006/relationships/hyperlink" Target="https://agupubs.onlinelibrary.wiley.com/doi/full/10.1002/2014JA020935"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agupubs.onlinelibrary.wiley.com/doi/full/10.1002/2014JA020935?fbclid=IwAR1ddPaxuHsciIt4QG961eSQLVCtJ-P4XbAAnASblZjl-X4mQNKlE6nCevU" TargetMode="External"/><Relationship Id="rId2" Type="http://schemas.openxmlformats.org/officeDocument/2006/relationships/hyperlink" Target="https://agupubs.onlinelibrary.wiley.com/doi/abs/10.1029/98JA02657" TargetMode="External"/><Relationship Id="rId1" Type="http://schemas.openxmlformats.org/officeDocument/2006/relationships/slideLayout" Target="../slideLayouts/slideLayout2.xml"/><Relationship Id="rId5" Type="http://schemas.openxmlformats.org/officeDocument/2006/relationships/hyperlink" Target="https://agupubs.onlinelibrary.wiley.com/doi/abs/10.1029/91JA02227" TargetMode="External"/><Relationship Id="rId4" Type="http://schemas.openxmlformats.org/officeDocument/2006/relationships/hyperlink" Target="https://agupubs.onlinelibrary.wiley.com/doi/abs/10.1029/98JA02656"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B629EF-4567-4EB5-8B2C-E67790073A8F}"/>
              </a:ext>
            </a:extLst>
          </p:cNvPr>
          <p:cNvSpPr>
            <a:spLocks noGrp="1"/>
          </p:cNvSpPr>
          <p:nvPr>
            <p:ph type="ctrTitle"/>
          </p:nvPr>
        </p:nvSpPr>
        <p:spPr>
          <a:xfrm>
            <a:off x="1427747" y="1122363"/>
            <a:ext cx="9336505" cy="2479675"/>
          </a:xfrm>
        </p:spPr>
        <p:txBody>
          <a:bodyPr>
            <a:normAutofit fontScale="90000"/>
          </a:bodyPr>
          <a:lstStyle/>
          <a:p>
            <a:r>
              <a:rPr lang="en-US" altLang="zh-TW" sz="6700" b="1" dirty="0"/>
              <a:t>The </a:t>
            </a:r>
            <a:r>
              <a:rPr lang="en-US" altLang="zh-TW" sz="6700" b="1" dirty="0" err="1"/>
              <a:t>Prereversal</a:t>
            </a:r>
            <a:r>
              <a:rPr lang="en-US" altLang="zh-TW" sz="6700" b="1" dirty="0"/>
              <a:t> Enhancement</a:t>
            </a:r>
            <a:br>
              <a:rPr lang="en-US" altLang="zh-TW" dirty="0"/>
            </a:br>
            <a:r>
              <a:rPr lang="en-US" altLang="zh-TW" sz="3300" dirty="0"/>
              <a:t>3.4 Further Complexities of Equatorial Electrodynamics</a:t>
            </a:r>
            <a:endParaRPr lang="zh-TW" altLang="en-US" sz="3300" dirty="0"/>
          </a:p>
        </p:txBody>
      </p:sp>
      <p:sp>
        <p:nvSpPr>
          <p:cNvPr id="3" name="副標題 2">
            <a:extLst>
              <a:ext uri="{FF2B5EF4-FFF2-40B4-BE49-F238E27FC236}">
                <a16:creationId xmlns:a16="http://schemas.microsoft.com/office/drawing/2014/main" id="{BBC7738A-8FB1-42DE-86F2-F373FA554924}"/>
              </a:ext>
            </a:extLst>
          </p:cNvPr>
          <p:cNvSpPr>
            <a:spLocks noGrp="1"/>
          </p:cNvSpPr>
          <p:nvPr>
            <p:ph type="subTitle" idx="1"/>
          </p:nvPr>
        </p:nvSpPr>
        <p:spPr>
          <a:xfrm>
            <a:off x="1524000" y="3602037"/>
            <a:ext cx="9144000" cy="2010197"/>
          </a:xfrm>
        </p:spPr>
        <p:txBody>
          <a:bodyPr>
            <a:normAutofit/>
          </a:bodyPr>
          <a:lstStyle/>
          <a:p>
            <a:endParaRPr lang="en-US" altLang="zh-TW" dirty="0"/>
          </a:p>
          <a:p>
            <a:r>
              <a:rPr lang="en-US" altLang="zh-TW" dirty="0"/>
              <a:t>Tzu-</a:t>
            </a:r>
            <a:r>
              <a:rPr lang="en-US" altLang="zh-TW" dirty="0" err="1"/>
              <a:t>Ya</a:t>
            </a:r>
            <a:r>
              <a:rPr lang="en-US" altLang="zh-TW" dirty="0"/>
              <a:t> (Ethan), Tai</a:t>
            </a:r>
            <a:br>
              <a:rPr lang="en-US" altLang="zh-TW" dirty="0"/>
            </a:br>
            <a:br>
              <a:rPr lang="en-US" altLang="zh-TW" dirty="0"/>
            </a:br>
            <a:r>
              <a:rPr lang="en-US" altLang="zh-TW" dirty="0"/>
              <a:t>pp. 99-102</a:t>
            </a:r>
          </a:p>
          <a:p>
            <a:r>
              <a:rPr lang="en-US" altLang="zh-TW" dirty="0"/>
              <a:t>April 3, 2019</a:t>
            </a:r>
            <a:endParaRPr lang="zh-TW" altLang="en-US" dirty="0"/>
          </a:p>
        </p:txBody>
      </p:sp>
    </p:spTree>
    <p:extLst>
      <p:ext uri="{BB962C8B-B14F-4D97-AF65-F5344CB8AC3E}">
        <p14:creationId xmlns:p14="http://schemas.microsoft.com/office/powerpoint/2010/main" val="3574189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2F3DEEC-BA4B-44B0-86BF-AC2539C3DB6E}"/>
              </a:ext>
            </a:extLst>
          </p:cNvPr>
          <p:cNvSpPr>
            <a:spLocks noGrp="1"/>
          </p:cNvSpPr>
          <p:nvPr>
            <p:ph idx="1"/>
          </p:nvPr>
        </p:nvSpPr>
        <p:spPr>
          <a:xfrm>
            <a:off x="635668" y="55394"/>
            <a:ext cx="11184420" cy="5575385"/>
          </a:xfrm>
        </p:spPr>
        <p:txBody>
          <a:bodyPr>
            <a:noAutofit/>
          </a:bodyPr>
          <a:lstStyle/>
          <a:p>
            <a:r>
              <a:rPr lang="en-US" altLang="zh-TW" dirty="0"/>
              <a:t>The E-region semidiurnal 2,2 tidal wave largely determines the magnitude and phase of the daytime F region drifts in this model (see Fig. 3.19).</a:t>
            </a:r>
          </a:p>
          <a:p>
            <a:endParaRPr lang="en-US" altLang="zh-TW" sz="3200" dirty="0"/>
          </a:p>
        </p:txBody>
      </p:sp>
      <p:pic>
        <p:nvPicPr>
          <p:cNvPr id="2" name="圖片 1">
            <a:extLst>
              <a:ext uri="{FF2B5EF4-FFF2-40B4-BE49-F238E27FC236}">
                <a16:creationId xmlns:a16="http://schemas.microsoft.com/office/drawing/2014/main" id="{416A1189-E89D-4D97-A7AB-EDA7F8265E39}"/>
              </a:ext>
            </a:extLst>
          </p:cNvPr>
          <p:cNvPicPr>
            <a:picLocks noChangeAspect="1"/>
          </p:cNvPicPr>
          <p:nvPr/>
        </p:nvPicPr>
        <p:blipFill>
          <a:blip r:embed="rId2"/>
          <a:stretch>
            <a:fillRect/>
          </a:stretch>
        </p:blipFill>
        <p:spPr>
          <a:xfrm>
            <a:off x="0" y="853913"/>
            <a:ext cx="6096000" cy="4091913"/>
          </a:xfrm>
          <a:prstGeom prst="rect">
            <a:avLst/>
          </a:prstGeom>
        </p:spPr>
      </p:pic>
      <p:pic>
        <p:nvPicPr>
          <p:cNvPr id="5" name="圖片 4">
            <a:extLst>
              <a:ext uri="{FF2B5EF4-FFF2-40B4-BE49-F238E27FC236}">
                <a16:creationId xmlns:a16="http://schemas.microsoft.com/office/drawing/2014/main" id="{D9715C8C-1539-482B-A045-773A36DE93BC}"/>
              </a:ext>
            </a:extLst>
          </p:cNvPr>
          <p:cNvPicPr>
            <a:picLocks noChangeAspect="1"/>
          </p:cNvPicPr>
          <p:nvPr/>
        </p:nvPicPr>
        <p:blipFill>
          <a:blip r:embed="rId3"/>
          <a:stretch>
            <a:fillRect/>
          </a:stretch>
        </p:blipFill>
        <p:spPr>
          <a:xfrm>
            <a:off x="1665471" y="5092181"/>
            <a:ext cx="8861054" cy="1759643"/>
          </a:xfrm>
          <a:prstGeom prst="rect">
            <a:avLst/>
          </a:prstGeom>
        </p:spPr>
      </p:pic>
      <p:pic>
        <p:nvPicPr>
          <p:cNvPr id="4" name="圖片 3">
            <a:extLst>
              <a:ext uri="{FF2B5EF4-FFF2-40B4-BE49-F238E27FC236}">
                <a16:creationId xmlns:a16="http://schemas.microsoft.com/office/drawing/2014/main" id="{FA532C42-60C3-4DAF-8501-A1D986CFECDF}"/>
              </a:ext>
            </a:extLst>
          </p:cNvPr>
          <p:cNvPicPr>
            <a:picLocks noChangeAspect="1"/>
          </p:cNvPicPr>
          <p:nvPr/>
        </p:nvPicPr>
        <p:blipFill>
          <a:blip r:embed="rId4"/>
          <a:stretch>
            <a:fillRect/>
          </a:stretch>
        </p:blipFill>
        <p:spPr>
          <a:xfrm>
            <a:off x="6095999" y="885997"/>
            <a:ext cx="5980704" cy="4261862"/>
          </a:xfrm>
          <a:prstGeom prst="rect">
            <a:avLst/>
          </a:prstGeom>
        </p:spPr>
      </p:pic>
      <p:sp>
        <p:nvSpPr>
          <p:cNvPr id="9" name="投影片編號版面配置區 3">
            <a:extLst>
              <a:ext uri="{FF2B5EF4-FFF2-40B4-BE49-F238E27FC236}">
                <a16:creationId xmlns:a16="http://schemas.microsoft.com/office/drawing/2014/main" id="{5EA09703-C331-4BC3-AD2F-11BA1031758B}"/>
              </a:ext>
            </a:extLst>
          </p:cNvPr>
          <p:cNvSpPr txBox="1">
            <a:spLocks/>
          </p:cNvSpPr>
          <p:nvPr/>
        </p:nvSpPr>
        <p:spPr>
          <a:xfrm>
            <a:off x="10947633" y="6404232"/>
            <a:ext cx="1241583" cy="365125"/>
          </a:xfrm>
          <a:prstGeom prst="rect">
            <a:avLst/>
          </a:prstGeom>
          <a:solidFill>
            <a:schemeClr val="accent5">
              <a:lumMod val="75000"/>
            </a:schemeClr>
          </a:solidFill>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600" b="1" dirty="0">
                <a:solidFill>
                  <a:schemeClr val="bg1"/>
                </a:solidFill>
              </a:rPr>
              <a:t>pp. 100, 101</a:t>
            </a:r>
          </a:p>
        </p:txBody>
      </p:sp>
    </p:spTree>
    <p:extLst>
      <p:ext uri="{BB962C8B-B14F-4D97-AF65-F5344CB8AC3E}">
        <p14:creationId xmlns:p14="http://schemas.microsoft.com/office/powerpoint/2010/main" val="2089619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D2C3C91A-5DCC-4C30-AF2A-4176436E1132}"/>
              </a:ext>
            </a:extLst>
          </p:cNvPr>
          <p:cNvPicPr>
            <a:picLocks noChangeAspect="1"/>
          </p:cNvPicPr>
          <p:nvPr/>
        </p:nvPicPr>
        <p:blipFill>
          <a:blip r:embed="rId2"/>
          <a:stretch>
            <a:fillRect/>
          </a:stretch>
        </p:blipFill>
        <p:spPr>
          <a:xfrm>
            <a:off x="4286684" y="574471"/>
            <a:ext cx="7905316" cy="4156920"/>
          </a:xfrm>
          <a:prstGeom prst="rect">
            <a:avLst/>
          </a:prstGeom>
        </p:spPr>
      </p:pic>
      <p:sp>
        <p:nvSpPr>
          <p:cNvPr id="3" name="內容版面配置區 2">
            <a:extLst>
              <a:ext uri="{FF2B5EF4-FFF2-40B4-BE49-F238E27FC236}">
                <a16:creationId xmlns:a16="http://schemas.microsoft.com/office/drawing/2014/main" id="{F2F3DEEC-BA4B-44B0-86BF-AC2539C3DB6E}"/>
              </a:ext>
            </a:extLst>
          </p:cNvPr>
          <p:cNvSpPr>
            <a:spLocks noGrp="1"/>
          </p:cNvSpPr>
          <p:nvPr>
            <p:ph idx="1"/>
          </p:nvPr>
        </p:nvSpPr>
        <p:spPr>
          <a:xfrm>
            <a:off x="0" y="55394"/>
            <a:ext cx="12192000" cy="5575385"/>
          </a:xfrm>
        </p:spPr>
        <p:txBody>
          <a:bodyPr>
            <a:noAutofit/>
          </a:bodyPr>
          <a:lstStyle/>
          <a:p>
            <a:r>
              <a:rPr lang="en-US" altLang="zh-TW" dirty="0"/>
              <a:t>A simple sketch that may explain the </a:t>
            </a:r>
            <a:r>
              <a:rPr lang="en-US" altLang="zh-TW" dirty="0" err="1"/>
              <a:t>prereversal</a:t>
            </a:r>
            <a:r>
              <a:rPr lang="en-US" altLang="zh-TW" dirty="0"/>
              <a:t> enhancement is given in Fig.3.20. </a:t>
            </a:r>
            <a:endParaRPr lang="en-US" altLang="zh-TW" sz="3200" dirty="0"/>
          </a:p>
        </p:txBody>
      </p:sp>
      <p:pic>
        <p:nvPicPr>
          <p:cNvPr id="7" name="圖片 6">
            <a:extLst>
              <a:ext uri="{FF2B5EF4-FFF2-40B4-BE49-F238E27FC236}">
                <a16:creationId xmlns:a16="http://schemas.microsoft.com/office/drawing/2014/main" id="{8D0C4F81-6E14-49F1-9B06-CB9DE27AE0D3}"/>
              </a:ext>
            </a:extLst>
          </p:cNvPr>
          <p:cNvPicPr>
            <a:picLocks noChangeAspect="1"/>
          </p:cNvPicPr>
          <p:nvPr/>
        </p:nvPicPr>
        <p:blipFill>
          <a:blip r:embed="rId3"/>
          <a:stretch>
            <a:fillRect/>
          </a:stretch>
        </p:blipFill>
        <p:spPr>
          <a:xfrm>
            <a:off x="4440966" y="4802477"/>
            <a:ext cx="7751034" cy="2055523"/>
          </a:xfrm>
          <a:prstGeom prst="rect">
            <a:avLst/>
          </a:prstGeom>
        </p:spPr>
      </p:pic>
      <p:sp>
        <p:nvSpPr>
          <p:cNvPr id="9" name="內容版面配置區 2">
            <a:extLst>
              <a:ext uri="{FF2B5EF4-FFF2-40B4-BE49-F238E27FC236}">
                <a16:creationId xmlns:a16="http://schemas.microsoft.com/office/drawing/2014/main" id="{D3663F91-A3D4-44A3-AAE4-8C1DBA5F6E59}"/>
              </a:ext>
            </a:extLst>
          </p:cNvPr>
          <p:cNvSpPr txBox="1">
            <a:spLocks/>
          </p:cNvSpPr>
          <p:nvPr/>
        </p:nvSpPr>
        <p:spPr>
          <a:xfrm>
            <a:off x="0" y="814789"/>
            <a:ext cx="4588777" cy="55753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t>The equatorial plane is shown here as a vertical plane, and its projection onto the Southern Hemisphere along B is also shown.</a:t>
            </a:r>
          </a:p>
          <a:p>
            <a:endParaRPr lang="en-US" altLang="zh-TW" dirty="0"/>
          </a:p>
          <a:p>
            <a:r>
              <a:rPr lang="en-US" altLang="zh-TW" dirty="0"/>
              <a:t>The wind blows across the terminator, generating a vertical electric ﬁeld, </a:t>
            </a:r>
            <a:r>
              <a:rPr lang="en-US" altLang="zh-TW" dirty="0" err="1"/>
              <a:t>Ez</a:t>
            </a:r>
            <a:r>
              <a:rPr lang="en-US" altLang="zh-TW" dirty="0"/>
              <a:t>, which is downward on both sides of the terminator.</a:t>
            </a:r>
          </a:p>
          <a:p>
            <a:pPr marL="0" indent="0">
              <a:buNone/>
            </a:pPr>
            <a:endParaRPr lang="en-US" altLang="zh-TW" sz="3200" dirty="0"/>
          </a:p>
        </p:txBody>
      </p:sp>
      <p:sp>
        <p:nvSpPr>
          <p:cNvPr id="2" name="矩形 1">
            <a:extLst>
              <a:ext uri="{FF2B5EF4-FFF2-40B4-BE49-F238E27FC236}">
                <a16:creationId xmlns:a16="http://schemas.microsoft.com/office/drawing/2014/main" id="{E2E2C0CB-1B4C-411F-9060-6D726585E992}"/>
              </a:ext>
            </a:extLst>
          </p:cNvPr>
          <p:cNvSpPr/>
          <p:nvPr/>
        </p:nvSpPr>
        <p:spPr>
          <a:xfrm>
            <a:off x="5679347" y="1853967"/>
            <a:ext cx="1392572" cy="31878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6782D8B9-54C3-4715-931E-A4064E3F4E01}"/>
              </a:ext>
            </a:extLst>
          </p:cNvPr>
          <p:cNvSpPr/>
          <p:nvPr/>
        </p:nvSpPr>
        <p:spPr>
          <a:xfrm>
            <a:off x="8011486" y="3254928"/>
            <a:ext cx="562063" cy="39428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4D8C10B7-9EE7-4E01-B42C-C6CEBF41E806}"/>
              </a:ext>
            </a:extLst>
          </p:cNvPr>
          <p:cNvSpPr/>
          <p:nvPr/>
        </p:nvSpPr>
        <p:spPr>
          <a:xfrm>
            <a:off x="7148818" y="3313650"/>
            <a:ext cx="787167" cy="261606"/>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BA6EC315-2880-489B-9A02-F27FF0AC9CAA}"/>
              </a:ext>
            </a:extLst>
          </p:cNvPr>
          <p:cNvSpPr/>
          <p:nvPr/>
        </p:nvSpPr>
        <p:spPr>
          <a:xfrm>
            <a:off x="7828325" y="3646342"/>
            <a:ext cx="745224" cy="33004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7C056C87-64FE-4344-8C74-BDF51C36D46B}"/>
              </a:ext>
            </a:extLst>
          </p:cNvPr>
          <p:cNvSpPr/>
          <p:nvPr/>
        </p:nvSpPr>
        <p:spPr>
          <a:xfrm>
            <a:off x="7828325" y="3988303"/>
            <a:ext cx="1047136" cy="33004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a:extLst>
              <a:ext uri="{FF2B5EF4-FFF2-40B4-BE49-F238E27FC236}">
                <a16:creationId xmlns:a16="http://schemas.microsoft.com/office/drawing/2014/main" id="{BAC26143-9FA2-4ADF-98E7-7F3786E63CDD}"/>
              </a:ext>
            </a:extLst>
          </p:cNvPr>
          <p:cNvSpPr/>
          <p:nvPr/>
        </p:nvSpPr>
        <p:spPr>
          <a:xfrm>
            <a:off x="4588777" y="981512"/>
            <a:ext cx="1174460" cy="587229"/>
          </a:xfrm>
          <a:prstGeom prst="rect">
            <a:avLst/>
          </a:prstGeom>
          <a:no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投影片編號版面配置區 3">
            <a:extLst>
              <a:ext uri="{FF2B5EF4-FFF2-40B4-BE49-F238E27FC236}">
                <a16:creationId xmlns:a16="http://schemas.microsoft.com/office/drawing/2014/main" id="{BF861D68-6745-49FC-A0E1-3FFB0DAD6E9D}"/>
              </a:ext>
            </a:extLst>
          </p:cNvPr>
          <p:cNvSpPr txBox="1">
            <a:spLocks/>
          </p:cNvSpPr>
          <p:nvPr/>
        </p:nvSpPr>
        <p:spPr>
          <a:xfrm>
            <a:off x="-12" y="6404232"/>
            <a:ext cx="1241583" cy="365125"/>
          </a:xfrm>
          <a:prstGeom prst="rect">
            <a:avLst/>
          </a:prstGeom>
          <a:solidFill>
            <a:schemeClr val="accent5">
              <a:lumMod val="75000"/>
            </a:schemeClr>
          </a:solidFill>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600" b="1" dirty="0">
                <a:solidFill>
                  <a:schemeClr val="bg1"/>
                </a:solidFill>
              </a:rPr>
              <a:t>pp. 100, 102</a:t>
            </a:r>
          </a:p>
        </p:txBody>
      </p:sp>
    </p:spTree>
    <p:extLst>
      <p:ext uri="{BB962C8B-B14F-4D97-AF65-F5344CB8AC3E}">
        <p14:creationId xmlns:p14="http://schemas.microsoft.com/office/powerpoint/2010/main" val="4166299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8C6E387B-500E-4FC2-B99B-D45E86B8599A}"/>
              </a:ext>
            </a:extLst>
          </p:cNvPr>
          <p:cNvPicPr>
            <a:picLocks noChangeAspect="1"/>
          </p:cNvPicPr>
          <p:nvPr/>
        </p:nvPicPr>
        <p:blipFill>
          <a:blip r:embed="rId2"/>
          <a:stretch>
            <a:fillRect/>
          </a:stretch>
        </p:blipFill>
        <p:spPr>
          <a:xfrm>
            <a:off x="4286684" y="574471"/>
            <a:ext cx="7905316" cy="4156920"/>
          </a:xfrm>
          <a:prstGeom prst="rect">
            <a:avLst/>
          </a:prstGeom>
        </p:spPr>
      </p:pic>
      <p:sp>
        <p:nvSpPr>
          <p:cNvPr id="3" name="內容版面配置區 2">
            <a:extLst>
              <a:ext uri="{FF2B5EF4-FFF2-40B4-BE49-F238E27FC236}">
                <a16:creationId xmlns:a16="http://schemas.microsoft.com/office/drawing/2014/main" id="{F2F3DEEC-BA4B-44B0-86BF-AC2539C3DB6E}"/>
              </a:ext>
            </a:extLst>
          </p:cNvPr>
          <p:cNvSpPr>
            <a:spLocks noGrp="1"/>
          </p:cNvSpPr>
          <p:nvPr>
            <p:ph idx="1"/>
          </p:nvPr>
        </p:nvSpPr>
        <p:spPr>
          <a:xfrm>
            <a:off x="0" y="55394"/>
            <a:ext cx="12192000" cy="5575385"/>
          </a:xfrm>
        </p:spPr>
        <p:txBody>
          <a:bodyPr>
            <a:noAutofit/>
          </a:bodyPr>
          <a:lstStyle/>
          <a:p>
            <a:r>
              <a:rPr lang="en-US" altLang="zh-TW" dirty="0" err="1"/>
              <a:t>Ez</a:t>
            </a:r>
            <a:r>
              <a:rPr lang="en-US" altLang="zh-TW" dirty="0"/>
              <a:t> is much smaller on the dayside than on the nightside due to the shorting effect, but it is never zero.</a:t>
            </a:r>
            <a:endParaRPr lang="en-US" altLang="zh-TW" sz="3200" dirty="0"/>
          </a:p>
        </p:txBody>
      </p:sp>
      <p:pic>
        <p:nvPicPr>
          <p:cNvPr id="7" name="圖片 6">
            <a:extLst>
              <a:ext uri="{FF2B5EF4-FFF2-40B4-BE49-F238E27FC236}">
                <a16:creationId xmlns:a16="http://schemas.microsoft.com/office/drawing/2014/main" id="{8D0C4F81-6E14-49F1-9B06-CB9DE27AE0D3}"/>
              </a:ext>
            </a:extLst>
          </p:cNvPr>
          <p:cNvPicPr>
            <a:picLocks noChangeAspect="1"/>
          </p:cNvPicPr>
          <p:nvPr/>
        </p:nvPicPr>
        <p:blipFill>
          <a:blip r:embed="rId3"/>
          <a:stretch>
            <a:fillRect/>
          </a:stretch>
        </p:blipFill>
        <p:spPr>
          <a:xfrm>
            <a:off x="4440966" y="4802477"/>
            <a:ext cx="7751034" cy="2055523"/>
          </a:xfrm>
          <a:prstGeom prst="rect">
            <a:avLst/>
          </a:prstGeom>
        </p:spPr>
      </p:pic>
      <mc:AlternateContent xmlns:mc="http://schemas.openxmlformats.org/markup-compatibility/2006" xmlns:a14="http://schemas.microsoft.com/office/drawing/2010/main">
        <mc:Choice Requires="a14">
          <p:sp>
            <p:nvSpPr>
              <p:cNvPr id="9" name="內容版面配置區 2">
                <a:extLst>
                  <a:ext uri="{FF2B5EF4-FFF2-40B4-BE49-F238E27FC236}">
                    <a16:creationId xmlns:a16="http://schemas.microsoft.com/office/drawing/2014/main" id="{D3663F91-A3D4-44A3-AAE4-8C1DBA5F6E59}"/>
                  </a:ext>
                </a:extLst>
              </p:cNvPr>
              <p:cNvSpPr txBox="1">
                <a:spLocks/>
              </p:cNvSpPr>
              <p:nvPr/>
            </p:nvSpPr>
            <p:spPr>
              <a:xfrm>
                <a:off x="0" y="1115736"/>
                <a:ext cx="4588777" cy="52744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t>Thus, </a:t>
                </a:r>
                <a:r>
                  <a:rPr lang="en-US" altLang="zh-TW" dirty="0" err="1"/>
                  <a:t>Ez</a:t>
                </a:r>
                <a:r>
                  <a:rPr lang="en-US" altLang="zh-TW" dirty="0"/>
                  <a:t> maps along B to an equatorward electric ﬁeld component off the equator.</a:t>
                </a:r>
              </a:p>
              <a:p>
                <a:endParaRPr lang="en-US" altLang="zh-TW" dirty="0"/>
              </a:p>
              <a:p>
                <a:r>
                  <a:rPr lang="en-US" altLang="zh-TW" dirty="0"/>
                  <a:t>This ﬁeld drives a westward Hall current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𝐽</m:t>
                        </m:r>
                      </m:e>
                      <m:sub>
                        <m:r>
                          <m:rPr>
                            <m:nor/>
                          </m:rPr>
                          <a:rPr lang="en-US" altLang="zh-TW" dirty="0"/>
                          <m:t>θφ</m:t>
                        </m:r>
                      </m:sub>
                    </m:sSub>
                  </m:oMath>
                </a14:m>
                <a:r>
                  <a:rPr lang="en-US" altLang="zh-TW" dirty="0"/>
                  <a:t> on both sides of the terminator. However, even though </a:t>
                </a:r>
                <a:r>
                  <a:rPr lang="en-US" altLang="zh-TW" dirty="0" err="1"/>
                  <a:t>Ez</a:t>
                </a:r>
                <a:r>
                  <a:rPr lang="en-US" altLang="zh-TW" dirty="0"/>
                  <a:t> is smaller on the dayside by up to 90%, the Hall conductivity is more than 10 times the nighttime value.</a:t>
                </a:r>
                <a:endParaRPr lang="en-US" altLang="zh-TW" sz="3200" dirty="0"/>
              </a:p>
            </p:txBody>
          </p:sp>
        </mc:Choice>
        <mc:Fallback xmlns="">
          <p:sp>
            <p:nvSpPr>
              <p:cNvPr id="9" name="內容版面配置區 2">
                <a:extLst>
                  <a:ext uri="{FF2B5EF4-FFF2-40B4-BE49-F238E27FC236}">
                    <a16:creationId xmlns:a16="http://schemas.microsoft.com/office/drawing/2014/main" id="{D3663F91-A3D4-44A3-AAE4-8C1DBA5F6E59}"/>
                  </a:ext>
                </a:extLst>
              </p:cNvPr>
              <p:cNvSpPr txBox="1">
                <a:spLocks noRot="1" noChangeAspect="1" noMove="1" noResize="1" noEditPoints="1" noAdjustHandles="1" noChangeArrowheads="1" noChangeShapeType="1" noTextEdit="1"/>
              </p:cNvSpPr>
              <p:nvPr/>
            </p:nvSpPr>
            <p:spPr>
              <a:xfrm>
                <a:off x="0" y="1115736"/>
                <a:ext cx="4588777" cy="5274438"/>
              </a:xfrm>
              <a:prstGeom prst="rect">
                <a:avLst/>
              </a:prstGeom>
              <a:blipFill>
                <a:blip r:embed="rId4"/>
                <a:stretch>
                  <a:fillRect l="-2390" t="-1850" r="-3586"/>
                </a:stretch>
              </a:blipFill>
            </p:spPr>
            <p:txBody>
              <a:bodyPr/>
              <a:lstStyle/>
              <a:p>
                <a:r>
                  <a:rPr lang="zh-TW" altLang="en-US">
                    <a:noFill/>
                  </a:rPr>
                  <a:t> </a:t>
                </a:r>
              </a:p>
            </p:txBody>
          </p:sp>
        </mc:Fallback>
      </mc:AlternateContent>
      <p:sp>
        <p:nvSpPr>
          <p:cNvPr id="10" name="矩形 9">
            <a:extLst>
              <a:ext uri="{FF2B5EF4-FFF2-40B4-BE49-F238E27FC236}">
                <a16:creationId xmlns:a16="http://schemas.microsoft.com/office/drawing/2014/main" id="{7C047FFD-0D5D-43DA-BFFB-53C3CD3F6D87}"/>
              </a:ext>
            </a:extLst>
          </p:cNvPr>
          <p:cNvSpPr/>
          <p:nvPr/>
        </p:nvSpPr>
        <p:spPr>
          <a:xfrm>
            <a:off x="5679347" y="1853967"/>
            <a:ext cx="1392572" cy="31878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95AE6652-A633-4A69-B85D-58E5754D0893}"/>
              </a:ext>
            </a:extLst>
          </p:cNvPr>
          <p:cNvSpPr/>
          <p:nvPr/>
        </p:nvSpPr>
        <p:spPr>
          <a:xfrm>
            <a:off x="8011486" y="3254928"/>
            <a:ext cx="562063" cy="39428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E7A599BE-478B-43CD-8643-B7F178254A6D}"/>
              </a:ext>
            </a:extLst>
          </p:cNvPr>
          <p:cNvSpPr/>
          <p:nvPr/>
        </p:nvSpPr>
        <p:spPr>
          <a:xfrm>
            <a:off x="7148818" y="3313650"/>
            <a:ext cx="787167" cy="261606"/>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ACE3A04F-D233-43C3-A68D-E1A67B9E4175}"/>
              </a:ext>
            </a:extLst>
          </p:cNvPr>
          <p:cNvSpPr/>
          <p:nvPr/>
        </p:nvSpPr>
        <p:spPr>
          <a:xfrm>
            <a:off x="7828325" y="3646342"/>
            <a:ext cx="745224" cy="33004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0012C025-8883-44C6-8E33-1796B433F782}"/>
              </a:ext>
            </a:extLst>
          </p:cNvPr>
          <p:cNvSpPr/>
          <p:nvPr/>
        </p:nvSpPr>
        <p:spPr>
          <a:xfrm>
            <a:off x="7828325" y="3988303"/>
            <a:ext cx="1047136" cy="33004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27778E64-F482-4122-A528-0DF443BAA076}"/>
              </a:ext>
            </a:extLst>
          </p:cNvPr>
          <p:cNvSpPr/>
          <p:nvPr/>
        </p:nvSpPr>
        <p:spPr>
          <a:xfrm>
            <a:off x="4588777" y="981512"/>
            <a:ext cx="1174460" cy="587229"/>
          </a:xfrm>
          <a:prstGeom prst="rect">
            <a:avLst/>
          </a:prstGeom>
          <a:no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投影片編號版面配置區 3">
            <a:extLst>
              <a:ext uri="{FF2B5EF4-FFF2-40B4-BE49-F238E27FC236}">
                <a16:creationId xmlns:a16="http://schemas.microsoft.com/office/drawing/2014/main" id="{E35572B3-45D7-41C1-A080-C7456CCEC0E3}"/>
              </a:ext>
            </a:extLst>
          </p:cNvPr>
          <p:cNvSpPr txBox="1">
            <a:spLocks/>
          </p:cNvSpPr>
          <p:nvPr/>
        </p:nvSpPr>
        <p:spPr>
          <a:xfrm>
            <a:off x="-12" y="6404232"/>
            <a:ext cx="1241583" cy="365125"/>
          </a:xfrm>
          <a:prstGeom prst="rect">
            <a:avLst/>
          </a:prstGeom>
          <a:solidFill>
            <a:schemeClr val="accent5">
              <a:lumMod val="75000"/>
            </a:schemeClr>
          </a:solidFill>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600" b="1" dirty="0">
                <a:solidFill>
                  <a:schemeClr val="bg1"/>
                </a:solidFill>
              </a:rPr>
              <a:t>pp. 100, 102</a:t>
            </a:r>
          </a:p>
        </p:txBody>
      </p:sp>
    </p:spTree>
    <p:extLst>
      <p:ext uri="{BB962C8B-B14F-4D97-AF65-F5344CB8AC3E}">
        <p14:creationId xmlns:p14="http://schemas.microsoft.com/office/powerpoint/2010/main" val="3622383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2F3DEEC-BA4B-44B0-86BF-AC2539C3DB6E}"/>
              </a:ext>
            </a:extLst>
          </p:cNvPr>
          <p:cNvSpPr>
            <a:spLocks noGrp="1"/>
          </p:cNvSpPr>
          <p:nvPr>
            <p:ph idx="1"/>
          </p:nvPr>
        </p:nvSpPr>
        <p:spPr>
          <a:xfrm>
            <a:off x="0" y="55394"/>
            <a:ext cx="4521666" cy="5575385"/>
          </a:xfrm>
        </p:spPr>
        <p:txBody>
          <a:bodyPr>
            <a:noAutofit/>
          </a:bodyPr>
          <a:lstStyle/>
          <a:p>
            <a:r>
              <a:rPr lang="en-US" altLang="zh-TW" sz="3200" dirty="0"/>
              <a:t>The result is that a negative charge density builds up near the terminator, creating the localized zonal </a:t>
            </a:r>
            <a:r>
              <a:rPr lang="en-US" altLang="zh-TW" sz="3200" dirty="0" err="1"/>
              <a:t>Eφ</a:t>
            </a:r>
            <a:r>
              <a:rPr lang="en-US" altLang="zh-TW" sz="3200" dirty="0"/>
              <a:t> perturbation (the PRE) shown in the ﬁgure.</a:t>
            </a:r>
          </a:p>
        </p:txBody>
      </p:sp>
      <p:pic>
        <p:nvPicPr>
          <p:cNvPr id="7" name="圖片 6">
            <a:extLst>
              <a:ext uri="{FF2B5EF4-FFF2-40B4-BE49-F238E27FC236}">
                <a16:creationId xmlns:a16="http://schemas.microsoft.com/office/drawing/2014/main" id="{8D0C4F81-6E14-49F1-9B06-CB9DE27AE0D3}"/>
              </a:ext>
            </a:extLst>
          </p:cNvPr>
          <p:cNvPicPr>
            <a:picLocks noChangeAspect="1"/>
          </p:cNvPicPr>
          <p:nvPr/>
        </p:nvPicPr>
        <p:blipFill>
          <a:blip r:embed="rId2"/>
          <a:stretch>
            <a:fillRect/>
          </a:stretch>
        </p:blipFill>
        <p:spPr>
          <a:xfrm>
            <a:off x="4440966" y="4802477"/>
            <a:ext cx="7751034" cy="2055523"/>
          </a:xfrm>
          <a:prstGeom prst="rect">
            <a:avLst/>
          </a:prstGeom>
        </p:spPr>
      </p:pic>
      <p:pic>
        <p:nvPicPr>
          <p:cNvPr id="5" name="圖片 4">
            <a:extLst>
              <a:ext uri="{FF2B5EF4-FFF2-40B4-BE49-F238E27FC236}">
                <a16:creationId xmlns:a16="http://schemas.microsoft.com/office/drawing/2014/main" id="{F3657EB8-962A-4B90-848B-E215124D8F7E}"/>
              </a:ext>
            </a:extLst>
          </p:cNvPr>
          <p:cNvPicPr>
            <a:picLocks noChangeAspect="1"/>
          </p:cNvPicPr>
          <p:nvPr/>
        </p:nvPicPr>
        <p:blipFill>
          <a:blip r:embed="rId3"/>
          <a:stretch>
            <a:fillRect/>
          </a:stretch>
        </p:blipFill>
        <p:spPr>
          <a:xfrm>
            <a:off x="4286684" y="574471"/>
            <a:ext cx="7905316" cy="4156920"/>
          </a:xfrm>
          <a:prstGeom prst="rect">
            <a:avLst/>
          </a:prstGeom>
        </p:spPr>
      </p:pic>
      <p:sp>
        <p:nvSpPr>
          <p:cNvPr id="8" name="矩形 7">
            <a:extLst>
              <a:ext uri="{FF2B5EF4-FFF2-40B4-BE49-F238E27FC236}">
                <a16:creationId xmlns:a16="http://schemas.microsoft.com/office/drawing/2014/main" id="{8557FBFB-6AC6-40CA-96ED-C304EE46A025}"/>
              </a:ext>
            </a:extLst>
          </p:cNvPr>
          <p:cNvSpPr/>
          <p:nvPr/>
        </p:nvSpPr>
        <p:spPr>
          <a:xfrm>
            <a:off x="5679347" y="1853967"/>
            <a:ext cx="1392572" cy="31878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4C29292F-B93A-402C-8DA9-5FD22C0C8C2D}"/>
              </a:ext>
            </a:extLst>
          </p:cNvPr>
          <p:cNvSpPr/>
          <p:nvPr/>
        </p:nvSpPr>
        <p:spPr>
          <a:xfrm>
            <a:off x="8011486" y="3254928"/>
            <a:ext cx="562063" cy="39428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67BA8F2B-9A85-4C3C-AC12-2455CED6B29B}"/>
              </a:ext>
            </a:extLst>
          </p:cNvPr>
          <p:cNvSpPr/>
          <p:nvPr/>
        </p:nvSpPr>
        <p:spPr>
          <a:xfrm>
            <a:off x="7148818" y="3313650"/>
            <a:ext cx="787167" cy="261606"/>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8DC42AF3-3785-4A4B-BB14-13F850A0C2B5}"/>
              </a:ext>
            </a:extLst>
          </p:cNvPr>
          <p:cNvSpPr/>
          <p:nvPr/>
        </p:nvSpPr>
        <p:spPr>
          <a:xfrm>
            <a:off x="7828325" y="3646342"/>
            <a:ext cx="745224" cy="33004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E5DF3A60-32F9-4576-BD4C-4F436704F155}"/>
              </a:ext>
            </a:extLst>
          </p:cNvPr>
          <p:cNvSpPr/>
          <p:nvPr/>
        </p:nvSpPr>
        <p:spPr>
          <a:xfrm>
            <a:off x="7828325" y="3988303"/>
            <a:ext cx="1047136" cy="33004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5D2CC44B-B68B-404D-A378-46B70778FCC8}"/>
              </a:ext>
            </a:extLst>
          </p:cNvPr>
          <p:cNvSpPr/>
          <p:nvPr/>
        </p:nvSpPr>
        <p:spPr>
          <a:xfrm>
            <a:off x="4588777" y="981512"/>
            <a:ext cx="1174460" cy="587229"/>
          </a:xfrm>
          <a:prstGeom prst="rect">
            <a:avLst/>
          </a:prstGeom>
          <a:no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投影片編號版面配置區 3">
            <a:extLst>
              <a:ext uri="{FF2B5EF4-FFF2-40B4-BE49-F238E27FC236}">
                <a16:creationId xmlns:a16="http://schemas.microsoft.com/office/drawing/2014/main" id="{56E809F0-BDCB-438B-96AD-43E25F8F5106}"/>
              </a:ext>
            </a:extLst>
          </p:cNvPr>
          <p:cNvSpPr txBox="1">
            <a:spLocks/>
          </p:cNvSpPr>
          <p:nvPr/>
        </p:nvSpPr>
        <p:spPr>
          <a:xfrm>
            <a:off x="-12" y="6404232"/>
            <a:ext cx="1241583" cy="365125"/>
          </a:xfrm>
          <a:prstGeom prst="rect">
            <a:avLst/>
          </a:prstGeom>
          <a:solidFill>
            <a:schemeClr val="accent5">
              <a:lumMod val="75000"/>
            </a:schemeClr>
          </a:solidFill>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600" b="1" dirty="0">
                <a:solidFill>
                  <a:schemeClr val="bg1"/>
                </a:solidFill>
              </a:rPr>
              <a:t>pp. 100, 102</a:t>
            </a:r>
          </a:p>
        </p:txBody>
      </p:sp>
    </p:spTree>
    <p:extLst>
      <p:ext uri="{BB962C8B-B14F-4D97-AF65-F5344CB8AC3E}">
        <p14:creationId xmlns:p14="http://schemas.microsoft.com/office/powerpoint/2010/main" val="520406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8D0C4F81-6E14-49F1-9B06-CB9DE27AE0D3}"/>
              </a:ext>
            </a:extLst>
          </p:cNvPr>
          <p:cNvPicPr>
            <a:picLocks noChangeAspect="1"/>
          </p:cNvPicPr>
          <p:nvPr/>
        </p:nvPicPr>
        <p:blipFill>
          <a:blip r:embed="rId2"/>
          <a:stretch>
            <a:fillRect/>
          </a:stretch>
        </p:blipFill>
        <p:spPr>
          <a:xfrm>
            <a:off x="5715971" y="4335948"/>
            <a:ext cx="6476029" cy="1717400"/>
          </a:xfrm>
          <a:prstGeom prst="rect">
            <a:avLst/>
          </a:prstGeom>
        </p:spPr>
      </p:pic>
      <p:pic>
        <p:nvPicPr>
          <p:cNvPr id="5" name="圖片 4">
            <a:extLst>
              <a:ext uri="{FF2B5EF4-FFF2-40B4-BE49-F238E27FC236}">
                <a16:creationId xmlns:a16="http://schemas.microsoft.com/office/drawing/2014/main" id="{F3657EB8-962A-4B90-848B-E215124D8F7E}"/>
              </a:ext>
            </a:extLst>
          </p:cNvPr>
          <p:cNvPicPr>
            <a:picLocks noChangeAspect="1"/>
          </p:cNvPicPr>
          <p:nvPr/>
        </p:nvPicPr>
        <p:blipFill>
          <a:blip r:embed="rId3"/>
          <a:stretch>
            <a:fillRect/>
          </a:stretch>
        </p:blipFill>
        <p:spPr>
          <a:xfrm>
            <a:off x="5587068" y="830424"/>
            <a:ext cx="6604932" cy="3473128"/>
          </a:xfrm>
          <a:prstGeom prst="rect">
            <a:avLst/>
          </a:prstGeom>
        </p:spPr>
      </p:pic>
      <p:sp>
        <p:nvSpPr>
          <p:cNvPr id="8" name="矩形 7">
            <a:extLst>
              <a:ext uri="{FF2B5EF4-FFF2-40B4-BE49-F238E27FC236}">
                <a16:creationId xmlns:a16="http://schemas.microsoft.com/office/drawing/2014/main" id="{8557FBFB-6AC6-40CA-96ED-C304EE46A025}"/>
              </a:ext>
            </a:extLst>
          </p:cNvPr>
          <p:cNvSpPr/>
          <p:nvPr/>
        </p:nvSpPr>
        <p:spPr>
          <a:xfrm>
            <a:off x="6772484" y="1938551"/>
            <a:ext cx="1163501" cy="225808"/>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4C29292F-B93A-402C-8DA9-5FD22C0C8C2D}"/>
              </a:ext>
            </a:extLst>
          </p:cNvPr>
          <p:cNvSpPr/>
          <p:nvPr/>
        </p:nvSpPr>
        <p:spPr>
          <a:xfrm>
            <a:off x="8689441" y="3078858"/>
            <a:ext cx="469607" cy="279289"/>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67BA8F2B-9A85-4C3C-AC12-2455CED6B29B}"/>
              </a:ext>
            </a:extLst>
          </p:cNvPr>
          <p:cNvSpPr/>
          <p:nvPr/>
        </p:nvSpPr>
        <p:spPr>
          <a:xfrm>
            <a:off x="7935985" y="3151020"/>
            <a:ext cx="657682" cy="185307"/>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8DC42AF3-3785-4A4B-BB14-13F850A0C2B5}"/>
              </a:ext>
            </a:extLst>
          </p:cNvPr>
          <p:cNvSpPr/>
          <p:nvPr/>
        </p:nvSpPr>
        <p:spPr>
          <a:xfrm>
            <a:off x="8526712" y="3390543"/>
            <a:ext cx="622638" cy="23378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E5DF3A60-32F9-4576-BD4C-4F436704F155}"/>
              </a:ext>
            </a:extLst>
          </p:cNvPr>
          <p:cNvSpPr/>
          <p:nvPr/>
        </p:nvSpPr>
        <p:spPr>
          <a:xfrm>
            <a:off x="8521663" y="3678541"/>
            <a:ext cx="874887" cy="23378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5D2CC44B-B68B-404D-A378-46B70778FCC8}"/>
              </a:ext>
            </a:extLst>
          </p:cNvPr>
          <p:cNvSpPr/>
          <p:nvPr/>
        </p:nvSpPr>
        <p:spPr>
          <a:xfrm>
            <a:off x="5836065" y="1199626"/>
            <a:ext cx="1009352" cy="433048"/>
          </a:xfrm>
          <a:prstGeom prst="rect">
            <a:avLst/>
          </a:prstGeom>
          <a:no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a:extLst>
              <a:ext uri="{FF2B5EF4-FFF2-40B4-BE49-F238E27FC236}">
                <a16:creationId xmlns:a16="http://schemas.microsoft.com/office/drawing/2014/main" id="{AB83976A-1D9A-4118-90AC-B5786A7B50EB}"/>
              </a:ext>
            </a:extLst>
          </p:cNvPr>
          <p:cNvPicPr>
            <a:picLocks noChangeAspect="1"/>
          </p:cNvPicPr>
          <p:nvPr/>
        </p:nvPicPr>
        <p:blipFill rotWithShape="1">
          <a:blip r:embed="rId4"/>
          <a:srcRect t="82775"/>
          <a:stretch/>
        </p:blipFill>
        <p:spPr>
          <a:xfrm>
            <a:off x="37210" y="4300101"/>
            <a:ext cx="5693527" cy="624237"/>
          </a:xfrm>
          <a:prstGeom prst="rect">
            <a:avLst/>
          </a:prstGeom>
        </p:spPr>
      </p:pic>
      <p:sp>
        <p:nvSpPr>
          <p:cNvPr id="19" name="投影片編號版面配置區 3">
            <a:extLst>
              <a:ext uri="{FF2B5EF4-FFF2-40B4-BE49-F238E27FC236}">
                <a16:creationId xmlns:a16="http://schemas.microsoft.com/office/drawing/2014/main" id="{EC9F8CA3-8281-4F86-A891-A3C5C9BE1184}"/>
              </a:ext>
            </a:extLst>
          </p:cNvPr>
          <p:cNvSpPr txBox="1">
            <a:spLocks/>
          </p:cNvSpPr>
          <p:nvPr/>
        </p:nvSpPr>
        <p:spPr>
          <a:xfrm>
            <a:off x="-12" y="6404232"/>
            <a:ext cx="1241583" cy="365125"/>
          </a:xfrm>
          <a:prstGeom prst="rect">
            <a:avLst/>
          </a:prstGeom>
          <a:solidFill>
            <a:schemeClr val="accent5">
              <a:lumMod val="75000"/>
            </a:schemeClr>
          </a:solidFill>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600" b="1" dirty="0">
                <a:solidFill>
                  <a:schemeClr val="bg1"/>
                </a:solidFill>
              </a:rPr>
              <a:t>pp. 100, 102</a:t>
            </a:r>
          </a:p>
        </p:txBody>
      </p:sp>
      <p:sp>
        <p:nvSpPr>
          <p:cNvPr id="20" name="投影片編號版面配置區 3">
            <a:extLst>
              <a:ext uri="{FF2B5EF4-FFF2-40B4-BE49-F238E27FC236}">
                <a16:creationId xmlns:a16="http://schemas.microsoft.com/office/drawing/2014/main" id="{2F223632-4C34-4DB7-B0EF-BB797849DBD2}"/>
              </a:ext>
            </a:extLst>
          </p:cNvPr>
          <p:cNvSpPr txBox="1">
            <a:spLocks/>
          </p:cNvSpPr>
          <p:nvPr/>
        </p:nvSpPr>
        <p:spPr>
          <a:xfrm>
            <a:off x="1581993" y="4732350"/>
            <a:ext cx="641090" cy="264511"/>
          </a:xfrm>
          <a:prstGeom prst="rect">
            <a:avLst/>
          </a:prstGeom>
          <a:solidFill>
            <a:srgbClr val="FF9933"/>
          </a:solidFill>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b="1" dirty="0">
                <a:solidFill>
                  <a:schemeClr val="bg1"/>
                </a:solidFill>
              </a:rPr>
              <a:t>(p. 46)</a:t>
            </a:r>
            <a:endParaRPr lang="zh-TW" altLang="en-US" sz="1400" b="1" dirty="0">
              <a:solidFill>
                <a:schemeClr val="bg1"/>
              </a:solidFill>
            </a:endParaRPr>
          </a:p>
        </p:txBody>
      </p:sp>
      <p:pic>
        <p:nvPicPr>
          <p:cNvPr id="21" name="圖片 20">
            <a:extLst>
              <a:ext uri="{FF2B5EF4-FFF2-40B4-BE49-F238E27FC236}">
                <a16:creationId xmlns:a16="http://schemas.microsoft.com/office/drawing/2014/main" id="{E69CE58B-24AF-4A01-8B17-A74975716C77}"/>
              </a:ext>
            </a:extLst>
          </p:cNvPr>
          <p:cNvPicPr>
            <a:picLocks noChangeAspect="1"/>
          </p:cNvPicPr>
          <p:nvPr/>
        </p:nvPicPr>
        <p:blipFill rotWithShape="1">
          <a:blip r:embed="rId4"/>
          <a:srcRect l="10433" r="8512" b="17631"/>
          <a:stretch/>
        </p:blipFill>
        <p:spPr>
          <a:xfrm>
            <a:off x="386706" y="967296"/>
            <a:ext cx="5152475" cy="3332805"/>
          </a:xfrm>
          <a:prstGeom prst="rect">
            <a:avLst/>
          </a:prstGeom>
        </p:spPr>
      </p:pic>
      <p:cxnSp>
        <p:nvCxnSpPr>
          <p:cNvPr id="15" name="直線接點 14">
            <a:extLst>
              <a:ext uri="{FF2B5EF4-FFF2-40B4-BE49-F238E27FC236}">
                <a16:creationId xmlns:a16="http://schemas.microsoft.com/office/drawing/2014/main" id="{171E4067-75CE-4014-BCB7-044CEA3673E8}"/>
              </a:ext>
            </a:extLst>
          </p:cNvPr>
          <p:cNvCxnSpPr>
            <a:cxnSpLocks/>
          </p:cNvCxnSpPr>
          <p:nvPr/>
        </p:nvCxnSpPr>
        <p:spPr>
          <a:xfrm>
            <a:off x="1206175" y="3541685"/>
            <a:ext cx="3827219"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72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F2F3DEEC-BA4B-44B0-86BF-AC2539C3DB6E}"/>
                  </a:ext>
                </a:extLst>
              </p:cNvPr>
              <p:cNvSpPr>
                <a:spLocks noGrp="1"/>
              </p:cNvSpPr>
              <p:nvPr>
                <p:ph idx="1"/>
              </p:nvPr>
            </p:nvSpPr>
            <p:spPr>
              <a:xfrm>
                <a:off x="709862" y="488531"/>
                <a:ext cx="10920663" cy="5970992"/>
              </a:xfrm>
            </p:spPr>
            <p:txBody>
              <a:bodyPr>
                <a:noAutofit/>
              </a:bodyPr>
              <a:lstStyle/>
              <a:p>
                <a:r>
                  <a:rPr lang="en-US" altLang="zh-TW" sz="3200" dirty="0"/>
                  <a:t>Using the notation of Farley et al. (1986), the current </a:t>
                </a:r>
                <a14:m>
                  <m:oMath xmlns:m="http://schemas.openxmlformats.org/officeDocument/2006/math">
                    <m:sSub>
                      <m:sSubPr>
                        <m:ctrlPr>
                          <a:rPr lang="en-US" altLang="zh-TW" sz="3200" i="1" dirty="0">
                            <a:latin typeface="Cambria Math" panose="02040503050406030204" pitchFamily="18" charset="0"/>
                          </a:rPr>
                        </m:ctrlPr>
                      </m:sSubPr>
                      <m:e>
                        <m:r>
                          <a:rPr lang="en-US" altLang="zh-TW" sz="3200" i="1" dirty="0">
                            <a:latin typeface="Cambria Math" panose="02040503050406030204" pitchFamily="18" charset="0"/>
                          </a:rPr>
                          <m:t>𝐽</m:t>
                        </m:r>
                      </m:e>
                      <m:sub>
                        <m:r>
                          <m:rPr>
                            <m:nor/>
                          </m:rPr>
                          <a:rPr lang="en-US" altLang="zh-TW" sz="3200" dirty="0"/>
                          <m:t>φφ</m:t>
                        </m:r>
                      </m:sub>
                    </m:sSub>
                  </m:oMath>
                </a14:m>
                <a:r>
                  <a:rPr lang="en-US" altLang="zh-TW" sz="3200" dirty="0"/>
                  <a:t>  cancels </a:t>
                </a:r>
                <a14:m>
                  <m:oMath xmlns:m="http://schemas.openxmlformats.org/officeDocument/2006/math">
                    <m:sSub>
                      <m:sSubPr>
                        <m:ctrlPr>
                          <a:rPr lang="en-US" altLang="zh-TW" sz="3200" i="1" dirty="0" smtClean="0">
                            <a:latin typeface="Cambria Math" panose="02040503050406030204" pitchFamily="18" charset="0"/>
                          </a:rPr>
                        </m:ctrlPr>
                      </m:sSubPr>
                      <m:e>
                        <m:r>
                          <a:rPr lang="en-US" altLang="zh-TW" sz="3200" i="1" dirty="0">
                            <a:latin typeface="Cambria Math" panose="02040503050406030204" pitchFamily="18" charset="0"/>
                          </a:rPr>
                          <m:t>𝐽</m:t>
                        </m:r>
                      </m:e>
                      <m:sub>
                        <m:r>
                          <m:rPr>
                            <m:nor/>
                          </m:rPr>
                          <a:rPr lang="en-US" altLang="zh-TW" sz="3200" dirty="0"/>
                          <m:t>θφ</m:t>
                        </m:r>
                      </m:sub>
                    </m:sSub>
                  </m:oMath>
                </a14:m>
                <a:r>
                  <a:rPr lang="en-US" altLang="zh-TW" sz="3200" dirty="0"/>
                  <a:t> in a steady state. </a:t>
                </a:r>
              </a:p>
              <a:p>
                <a:r>
                  <a:rPr lang="en-US" altLang="zh-TW" sz="3200" dirty="0"/>
                  <a:t>The absence of a sunrise enhancement may be due to the lower value of </a:t>
                </a:r>
                <a:r>
                  <a:rPr lang="en-US" altLang="zh-TW" sz="3200" dirty="0" err="1"/>
                  <a:t>Ez</a:t>
                </a:r>
                <a:r>
                  <a:rPr lang="en-US" altLang="zh-TW" sz="3200" dirty="0"/>
                  <a:t>, which occurs on the nightside of the dawn terminator relative to the nightside of the dusk terminator as well as the lower conductivities that occur in the predawn F region. </a:t>
                </a:r>
              </a:p>
              <a:p>
                <a:r>
                  <a:rPr lang="en-US" altLang="zh-TW" sz="3200" dirty="0"/>
                  <a:t>Another idea is that the equatorial electrojet partially closes with a current through the </a:t>
                </a:r>
                <a:r>
                  <a:rPr lang="en-US" altLang="zh-TW" sz="3200" dirty="0" err="1"/>
                  <a:t>postsunset</a:t>
                </a:r>
                <a:r>
                  <a:rPr lang="en-US" altLang="zh-TW" sz="3200" dirty="0"/>
                  <a:t> F-layer valley. </a:t>
                </a:r>
              </a:p>
              <a:p>
                <a:r>
                  <a:rPr lang="en-US" altLang="zh-TW" sz="3200" dirty="0"/>
                  <a:t>With the low conductivity in this region, both an eastward and an upward E ﬁeld would result.</a:t>
                </a:r>
              </a:p>
            </p:txBody>
          </p:sp>
        </mc:Choice>
        <mc:Fallback xmlns="">
          <p:sp>
            <p:nvSpPr>
              <p:cNvPr id="3" name="內容版面配置區 2">
                <a:extLst>
                  <a:ext uri="{FF2B5EF4-FFF2-40B4-BE49-F238E27FC236}">
                    <a16:creationId xmlns:a16="http://schemas.microsoft.com/office/drawing/2014/main" id="{F2F3DEEC-BA4B-44B0-86BF-AC2539C3DB6E}"/>
                  </a:ext>
                </a:extLst>
              </p:cNvPr>
              <p:cNvSpPr>
                <a:spLocks noGrp="1" noRot="1" noChangeAspect="1" noMove="1" noResize="1" noEditPoints="1" noAdjustHandles="1" noChangeArrowheads="1" noChangeShapeType="1" noTextEdit="1"/>
              </p:cNvSpPr>
              <p:nvPr>
                <p:ph idx="1"/>
              </p:nvPr>
            </p:nvSpPr>
            <p:spPr>
              <a:xfrm>
                <a:off x="709862" y="488531"/>
                <a:ext cx="10920663" cy="5970992"/>
              </a:xfrm>
              <a:blipFill>
                <a:blip r:embed="rId2"/>
                <a:stretch>
                  <a:fillRect l="-1283" t="-1939" r="-335"/>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6BE40C07-649A-4B6A-B6CE-3368E0CD5758}"/>
              </a:ext>
            </a:extLst>
          </p:cNvPr>
          <p:cNvSpPr txBox="1">
            <a:spLocks/>
          </p:cNvSpPr>
          <p:nvPr/>
        </p:nvSpPr>
        <p:spPr>
          <a:xfrm>
            <a:off x="-12" y="6404232"/>
            <a:ext cx="1241583" cy="365125"/>
          </a:xfrm>
          <a:prstGeom prst="rect">
            <a:avLst/>
          </a:prstGeom>
          <a:solidFill>
            <a:schemeClr val="accent5">
              <a:lumMod val="75000"/>
            </a:schemeClr>
          </a:solidFill>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600" b="1" dirty="0">
                <a:solidFill>
                  <a:schemeClr val="bg1"/>
                </a:solidFill>
              </a:rPr>
              <a:t>pp. 100, 102</a:t>
            </a:r>
          </a:p>
        </p:txBody>
      </p:sp>
    </p:spTree>
    <p:extLst>
      <p:ext uri="{BB962C8B-B14F-4D97-AF65-F5344CB8AC3E}">
        <p14:creationId xmlns:p14="http://schemas.microsoft.com/office/powerpoint/2010/main" val="2246665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2F3DEEC-BA4B-44B0-86BF-AC2539C3DB6E}"/>
              </a:ext>
            </a:extLst>
          </p:cNvPr>
          <p:cNvSpPr>
            <a:spLocks noGrp="1"/>
          </p:cNvSpPr>
          <p:nvPr>
            <p:ph idx="1"/>
          </p:nvPr>
        </p:nvSpPr>
        <p:spPr>
          <a:xfrm>
            <a:off x="709862" y="488531"/>
            <a:ext cx="10920663" cy="5970992"/>
          </a:xfrm>
        </p:spPr>
        <p:txBody>
          <a:bodyPr>
            <a:noAutofit/>
          </a:bodyPr>
          <a:lstStyle/>
          <a:p>
            <a:r>
              <a:rPr lang="en-US" altLang="zh-TW" sz="3200" dirty="0"/>
              <a:t>This could explain both the </a:t>
            </a:r>
            <a:r>
              <a:rPr lang="en-US" altLang="zh-TW" sz="3200" dirty="0" err="1"/>
              <a:t>prereversal</a:t>
            </a:r>
            <a:r>
              <a:rPr lang="en-US" altLang="zh-TW" sz="3200" dirty="0"/>
              <a:t> enhancement and westward ﬂows seen below the F peak (</a:t>
            </a:r>
            <a:r>
              <a:rPr lang="en-US" altLang="zh-TW" sz="3200" dirty="0" err="1"/>
              <a:t>R.Heelis</a:t>
            </a:r>
            <a:r>
              <a:rPr lang="en-US" altLang="zh-TW" sz="3200" dirty="0"/>
              <a:t>, personal communication, 2002). </a:t>
            </a:r>
          </a:p>
          <a:p>
            <a:r>
              <a:rPr lang="en-US" altLang="zh-TW" sz="3200" dirty="0"/>
              <a:t>On the other hand, Eccles (1998a, b) pointed out that simply setting ∇ × E = 0 will generate a zonal electric ﬁeld pulse due to the spatial variation of the vertical component. </a:t>
            </a:r>
          </a:p>
          <a:p>
            <a:r>
              <a:rPr lang="en-US" altLang="zh-TW" sz="3200" dirty="0"/>
              <a:t>A third mechanism by </a:t>
            </a:r>
            <a:r>
              <a:rPr lang="en-US" altLang="zh-TW" sz="3200" dirty="0" err="1"/>
              <a:t>Haerendel</a:t>
            </a:r>
            <a:r>
              <a:rPr lang="en-US" altLang="zh-TW" sz="3200" dirty="0"/>
              <a:t> and Eccles (1992) suggests that the electrojet partially closes after sunset through a poorly conducting F-region valley, creating electric ﬁelds. </a:t>
            </a:r>
          </a:p>
          <a:p>
            <a:r>
              <a:rPr lang="en-US" altLang="zh-TW" sz="3200" dirty="0"/>
              <a:t>After studying a </a:t>
            </a:r>
            <a:r>
              <a:rPr lang="en-US" altLang="zh-TW" sz="3200" dirty="0" err="1"/>
              <a:t>counterelectrojet</a:t>
            </a:r>
            <a:r>
              <a:rPr lang="en-US" altLang="zh-TW" sz="3200" dirty="0"/>
              <a:t> event that produced a reversed sign of the PRE, Kelley et al. (2009a) concluded that the </a:t>
            </a:r>
            <a:r>
              <a:rPr lang="en-US" altLang="zh-TW" sz="3200" dirty="0" err="1"/>
              <a:t>Haerendel</a:t>
            </a:r>
            <a:r>
              <a:rPr lang="en-US" altLang="zh-TW" sz="3200" dirty="0"/>
              <a:t> /Eccles mechanism must dominate.</a:t>
            </a:r>
          </a:p>
        </p:txBody>
      </p:sp>
      <p:sp>
        <p:nvSpPr>
          <p:cNvPr id="4" name="投影片編號版面配置區 3">
            <a:extLst>
              <a:ext uri="{FF2B5EF4-FFF2-40B4-BE49-F238E27FC236}">
                <a16:creationId xmlns:a16="http://schemas.microsoft.com/office/drawing/2014/main" id="{4FF05202-F706-4325-9053-458A77D43CAB}"/>
              </a:ext>
            </a:extLst>
          </p:cNvPr>
          <p:cNvSpPr txBox="1">
            <a:spLocks/>
          </p:cNvSpPr>
          <p:nvPr/>
        </p:nvSpPr>
        <p:spPr>
          <a:xfrm>
            <a:off x="-12" y="6404232"/>
            <a:ext cx="746631" cy="365125"/>
          </a:xfrm>
          <a:prstGeom prst="rect">
            <a:avLst/>
          </a:prstGeom>
          <a:solidFill>
            <a:schemeClr val="accent5">
              <a:lumMod val="75000"/>
            </a:schemeClr>
          </a:solidFill>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600" b="1" dirty="0">
                <a:solidFill>
                  <a:schemeClr val="bg1"/>
                </a:solidFill>
              </a:rPr>
              <a:t>p. 102</a:t>
            </a:r>
          </a:p>
        </p:txBody>
      </p:sp>
    </p:spTree>
    <p:extLst>
      <p:ext uri="{BB962C8B-B14F-4D97-AF65-F5344CB8AC3E}">
        <p14:creationId xmlns:p14="http://schemas.microsoft.com/office/powerpoint/2010/main" val="3697897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2F3DEEC-BA4B-44B0-86BF-AC2539C3DB6E}"/>
              </a:ext>
            </a:extLst>
          </p:cNvPr>
          <p:cNvSpPr>
            <a:spLocks noGrp="1"/>
          </p:cNvSpPr>
          <p:nvPr>
            <p:ph idx="1"/>
          </p:nvPr>
        </p:nvSpPr>
        <p:spPr>
          <a:xfrm>
            <a:off x="709862" y="488531"/>
            <a:ext cx="10920663" cy="5970992"/>
          </a:xfrm>
        </p:spPr>
        <p:txBody>
          <a:bodyPr>
            <a:noAutofit/>
          </a:bodyPr>
          <a:lstStyle/>
          <a:p>
            <a:pPr marL="0" indent="0">
              <a:buNone/>
            </a:pPr>
            <a:endParaRPr lang="en-US" altLang="zh-TW" sz="3200" dirty="0"/>
          </a:p>
          <a:p>
            <a:r>
              <a:rPr lang="en-US" altLang="zh-TW" sz="3200" dirty="0"/>
              <a:t>As we shall see, this vertical drift enhancement has many interesting consequences. It can produce conditions that are favorable to plasma instabilities, and an extremely structured ionosphere often results (see Chapter 4). Signiﬁcant effects on neutral atmospheric dynamics also occur.</a:t>
            </a:r>
          </a:p>
        </p:txBody>
      </p:sp>
      <p:sp>
        <p:nvSpPr>
          <p:cNvPr id="4" name="投影片編號版面配置區 3">
            <a:extLst>
              <a:ext uri="{FF2B5EF4-FFF2-40B4-BE49-F238E27FC236}">
                <a16:creationId xmlns:a16="http://schemas.microsoft.com/office/drawing/2014/main" id="{87DC89A2-4FA0-4C39-8009-293133BA1FE9}"/>
              </a:ext>
            </a:extLst>
          </p:cNvPr>
          <p:cNvSpPr txBox="1">
            <a:spLocks/>
          </p:cNvSpPr>
          <p:nvPr/>
        </p:nvSpPr>
        <p:spPr>
          <a:xfrm>
            <a:off x="-12" y="6404232"/>
            <a:ext cx="746631" cy="365125"/>
          </a:xfrm>
          <a:prstGeom prst="rect">
            <a:avLst/>
          </a:prstGeom>
          <a:solidFill>
            <a:schemeClr val="accent5">
              <a:lumMod val="75000"/>
            </a:schemeClr>
          </a:solidFill>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600" b="1" dirty="0">
                <a:solidFill>
                  <a:schemeClr val="bg1"/>
                </a:solidFill>
              </a:rPr>
              <a:t>p. 102</a:t>
            </a:r>
          </a:p>
        </p:txBody>
      </p:sp>
    </p:spTree>
    <p:extLst>
      <p:ext uri="{BB962C8B-B14F-4D97-AF65-F5344CB8AC3E}">
        <p14:creationId xmlns:p14="http://schemas.microsoft.com/office/powerpoint/2010/main" val="4132027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2F3DEEC-BA4B-44B0-86BF-AC2539C3DB6E}"/>
              </a:ext>
            </a:extLst>
          </p:cNvPr>
          <p:cNvSpPr>
            <a:spLocks noGrp="1"/>
          </p:cNvSpPr>
          <p:nvPr>
            <p:ph idx="1"/>
          </p:nvPr>
        </p:nvSpPr>
        <p:spPr>
          <a:xfrm>
            <a:off x="709862" y="488531"/>
            <a:ext cx="11161296" cy="5970992"/>
          </a:xfrm>
        </p:spPr>
        <p:txBody>
          <a:bodyPr>
            <a:noAutofit/>
          </a:bodyPr>
          <a:lstStyle/>
          <a:p>
            <a:pPr marL="0" indent="0">
              <a:buNone/>
            </a:pPr>
            <a:endParaRPr lang="en-US" altLang="zh-TW" sz="3200" dirty="0"/>
          </a:p>
          <a:p>
            <a:r>
              <a:rPr lang="en-US" altLang="zh-TW" sz="3200" dirty="0">
                <a:hlinkClick r:id="rId2"/>
              </a:rPr>
              <a:t>Electrodynamics of the equatorial evening ionosphere: 1. Importance of winds in different regions</a:t>
            </a:r>
            <a:br>
              <a:rPr lang="en-US" altLang="zh-TW" sz="3200" dirty="0"/>
            </a:br>
            <a:r>
              <a:rPr lang="en-US" altLang="zh-TW" sz="1800" dirty="0"/>
              <a:t>Richmond, A. D., T‐W. Fang, and Astrid </a:t>
            </a:r>
            <a:r>
              <a:rPr lang="en-US" altLang="zh-TW" sz="1800" dirty="0" err="1"/>
              <a:t>Maute</a:t>
            </a:r>
            <a:r>
              <a:rPr lang="en-US" altLang="zh-TW" sz="1800" dirty="0"/>
              <a:t>. "Electrodynamics of the equatorial evening ionosphere: 1. Importance of winds in different regions." Journal of Geophysical Research: Space Physics 120.3 (2015): 2118-2132.</a:t>
            </a:r>
            <a:br>
              <a:rPr lang="en-US" altLang="zh-TW" sz="1800" dirty="0"/>
            </a:br>
            <a:br>
              <a:rPr lang="en-US" altLang="zh-TW" sz="1800" dirty="0"/>
            </a:br>
            <a:endParaRPr lang="en-US" altLang="zh-TW" sz="1800" dirty="0">
              <a:hlinkClick r:id="rId3"/>
            </a:endParaRPr>
          </a:p>
          <a:p>
            <a:r>
              <a:rPr lang="en-US" altLang="zh-TW" sz="3200" dirty="0">
                <a:hlinkClick r:id="rId4"/>
              </a:rPr>
              <a:t>Electrodynamics of the equatorial evening ionosphere: 2. Conductivity influences on convection, current, and electrodynamic energy flow</a:t>
            </a:r>
            <a:br>
              <a:rPr lang="en-US" altLang="zh-TW" sz="3200" dirty="0"/>
            </a:br>
            <a:r>
              <a:rPr lang="en-US" altLang="zh-TW" sz="1800" dirty="0"/>
              <a:t>Richmond, A. D., and T‐W. Fang. "Electrodynamics of the equatorial evening ionosphere: 2. Conductivity influences on convection, current, and electrodynamic energy flow." Journal of Geophysical Research: Space Physics 120.3 (2015): 2133-2147.</a:t>
            </a:r>
          </a:p>
        </p:txBody>
      </p:sp>
    </p:spTree>
    <p:extLst>
      <p:ext uri="{BB962C8B-B14F-4D97-AF65-F5344CB8AC3E}">
        <p14:creationId xmlns:p14="http://schemas.microsoft.com/office/powerpoint/2010/main" val="3686463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2F3DEEC-BA4B-44B0-86BF-AC2539C3DB6E}"/>
              </a:ext>
            </a:extLst>
          </p:cNvPr>
          <p:cNvSpPr>
            <a:spLocks noGrp="1"/>
          </p:cNvSpPr>
          <p:nvPr>
            <p:ph idx="1"/>
          </p:nvPr>
        </p:nvSpPr>
        <p:spPr>
          <a:xfrm>
            <a:off x="709862" y="488531"/>
            <a:ext cx="11161296" cy="5970992"/>
          </a:xfrm>
        </p:spPr>
        <p:txBody>
          <a:bodyPr>
            <a:noAutofit/>
          </a:bodyPr>
          <a:lstStyle/>
          <a:p>
            <a:pPr marL="0" indent="0">
              <a:buNone/>
            </a:pPr>
            <a:endParaRPr lang="en-US" altLang="zh-TW" sz="3200" dirty="0"/>
          </a:p>
          <a:p>
            <a:r>
              <a:rPr lang="en-US" altLang="zh-TW" sz="3200" dirty="0">
                <a:hlinkClick r:id="rId2"/>
              </a:rPr>
              <a:t>A simple model of low‐latitude electric fields</a:t>
            </a:r>
            <a:br>
              <a:rPr lang="en-US" altLang="zh-TW" sz="3200" dirty="0"/>
            </a:br>
            <a:r>
              <a:rPr lang="en-US" altLang="zh-TW" sz="1800" dirty="0"/>
              <a:t>Eccles, J. Vincent. "A simple model of low‐latitude electric fields." Journal of Geophysical Research: Space Physics 103.A11 (1998): 26699-26708.</a:t>
            </a:r>
            <a:br>
              <a:rPr lang="en-US" altLang="zh-TW" sz="1800" dirty="0"/>
            </a:br>
            <a:endParaRPr lang="en-US" altLang="zh-TW" sz="1800" dirty="0"/>
          </a:p>
          <a:p>
            <a:endParaRPr lang="en-US" altLang="zh-TW" sz="1800" dirty="0">
              <a:hlinkClick r:id="rId3"/>
            </a:endParaRPr>
          </a:p>
          <a:p>
            <a:r>
              <a:rPr lang="en-US" altLang="zh-TW" sz="3200" dirty="0">
                <a:hlinkClick r:id="rId4"/>
              </a:rPr>
              <a:t>Modeling investigation of the evening </a:t>
            </a:r>
            <a:r>
              <a:rPr lang="en-US" altLang="zh-TW" sz="3200" dirty="0" err="1">
                <a:hlinkClick r:id="rId4"/>
              </a:rPr>
              <a:t>prereversal</a:t>
            </a:r>
            <a:r>
              <a:rPr lang="en-US" altLang="zh-TW" sz="3200" dirty="0">
                <a:hlinkClick r:id="rId4"/>
              </a:rPr>
              <a:t> enhancement of the zonal electric field in the equatorial ionosphere</a:t>
            </a:r>
            <a:br>
              <a:rPr lang="en-US" altLang="zh-TW" sz="3200" dirty="0"/>
            </a:br>
            <a:r>
              <a:rPr lang="en-US" altLang="zh-TW" sz="1800" dirty="0"/>
              <a:t>Eccles, J. Vincent. "Modeling investigation of the evening </a:t>
            </a:r>
            <a:r>
              <a:rPr lang="en-US" altLang="zh-TW" sz="1800" dirty="0" err="1"/>
              <a:t>prereversal</a:t>
            </a:r>
            <a:r>
              <a:rPr lang="en-US" altLang="zh-TW" sz="1800" dirty="0"/>
              <a:t> enhancement of the zonal electric field in the equatorial ionosphere." Journal of Geophysical Research: Space Physics 103.A11 (1998): 26709-26719.</a:t>
            </a:r>
            <a:br>
              <a:rPr lang="en-US" altLang="zh-TW" sz="1800" dirty="0"/>
            </a:br>
            <a:endParaRPr lang="en-US" altLang="zh-TW" sz="1800" dirty="0"/>
          </a:p>
          <a:p>
            <a:endParaRPr lang="en-US" altLang="zh-TW" sz="1800" dirty="0"/>
          </a:p>
          <a:p>
            <a:r>
              <a:rPr lang="en-US" altLang="zh-TW" sz="3200" dirty="0">
                <a:hlinkClick r:id="rId5"/>
              </a:rPr>
              <a:t>The role of the equatorial electrojet in the evening ionosphere</a:t>
            </a:r>
            <a:br>
              <a:rPr lang="en-US" altLang="zh-TW" sz="3200" dirty="0"/>
            </a:br>
            <a:r>
              <a:rPr lang="en-US" altLang="zh-TW" sz="1800" dirty="0" err="1"/>
              <a:t>Haerendel</a:t>
            </a:r>
            <a:r>
              <a:rPr lang="en-US" altLang="zh-TW" sz="1800" dirty="0"/>
              <a:t>, Gerhard, and J. V. Eccles. "The role of the equatorial electrojet in the evening ionosphere." Journal of Geophysical Research: Space Physics 97.A2 (1992): 1181-1192.</a:t>
            </a:r>
            <a:br>
              <a:rPr lang="en-US" altLang="zh-TW" sz="3200" dirty="0"/>
            </a:br>
            <a:br>
              <a:rPr lang="en-US" altLang="zh-TW" sz="1800" dirty="0"/>
            </a:br>
            <a:br>
              <a:rPr lang="en-US" altLang="zh-TW" sz="1800" dirty="0"/>
            </a:br>
            <a:endParaRPr lang="en-US" altLang="zh-TW" sz="1800" dirty="0"/>
          </a:p>
        </p:txBody>
      </p:sp>
    </p:spTree>
    <p:extLst>
      <p:ext uri="{BB962C8B-B14F-4D97-AF65-F5344CB8AC3E}">
        <p14:creationId xmlns:p14="http://schemas.microsoft.com/office/powerpoint/2010/main" val="62073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9572CF-5A07-43B2-AAD8-9F287B6155CF}"/>
              </a:ext>
            </a:extLst>
          </p:cNvPr>
          <p:cNvSpPr>
            <a:spLocks noGrp="1"/>
          </p:cNvSpPr>
          <p:nvPr>
            <p:ph type="title"/>
          </p:nvPr>
        </p:nvSpPr>
        <p:spPr>
          <a:xfrm>
            <a:off x="0" y="0"/>
            <a:ext cx="10515600" cy="681037"/>
          </a:xfrm>
        </p:spPr>
        <p:txBody>
          <a:bodyPr>
            <a:normAutofit/>
          </a:bodyPr>
          <a:lstStyle/>
          <a:p>
            <a:r>
              <a:rPr lang="en-US" altLang="zh-TW" sz="2800" b="1" dirty="0"/>
              <a:t>3.4 Further Complexities of Equatorial Electrodynamics</a:t>
            </a:r>
            <a:endParaRPr lang="zh-TW" altLang="en-US" sz="2800" b="1" dirty="0"/>
          </a:p>
        </p:txBody>
      </p:sp>
      <p:sp>
        <p:nvSpPr>
          <p:cNvPr id="3" name="內容版面配置區 2">
            <a:extLst>
              <a:ext uri="{FF2B5EF4-FFF2-40B4-BE49-F238E27FC236}">
                <a16:creationId xmlns:a16="http://schemas.microsoft.com/office/drawing/2014/main" id="{F2F3DEEC-BA4B-44B0-86BF-AC2539C3DB6E}"/>
              </a:ext>
            </a:extLst>
          </p:cNvPr>
          <p:cNvSpPr>
            <a:spLocks noGrp="1"/>
          </p:cNvSpPr>
          <p:nvPr>
            <p:ph idx="1"/>
          </p:nvPr>
        </p:nvSpPr>
        <p:spPr>
          <a:xfrm>
            <a:off x="693821" y="681037"/>
            <a:ext cx="10515600" cy="4351338"/>
          </a:xfrm>
        </p:spPr>
        <p:txBody>
          <a:bodyPr>
            <a:normAutofit/>
          </a:bodyPr>
          <a:lstStyle/>
          <a:p>
            <a:r>
              <a:rPr lang="en-US" altLang="zh-TW" sz="3200" dirty="0"/>
              <a:t>The simple E- and F-region dynamos just described explain some of the observations presented earlier in Fig. 3.1. </a:t>
            </a:r>
          </a:p>
        </p:txBody>
      </p:sp>
      <p:pic>
        <p:nvPicPr>
          <p:cNvPr id="7" name="圖片 6">
            <a:extLst>
              <a:ext uri="{FF2B5EF4-FFF2-40B4-BE49-F238E27FC236}">
                <a16:creationId xmlns:a16="http://schemas.microsoft.com/office/drawing/2014/main" id="{CE96DDB8-1434-4137-B312-E756DC2A4EE8}"/>
              </a:ext>
            </a:extLst>
          </p:cNvPr>
          <p:cNvPicPr>
            <a:picLocks noChangeAspect="1"/>
          </p:cNvPicPr>
          <p:nvPr/>
        </p:nvPicPr>
        <p:blipFill>
          <a:blip r:embed="rId2"/>
          <a:stretch>
            <a:fillRect/>
          </a:stretch>
        </p:blipFill>
        <p:spPr>
          <a:xfrm>
            <a:off x="4908581" y="1568280"/>
            <a:ext cx="7201933" cy="5206592"/>
          </a:xfrm>
          <a:prstGeom prst="rect">
            <a:avLst/>
          </a:prstGeom>
        </p:spPr>
      </p:pic>
      <p:sp>
        <p:nvSpPr>
          <p:cNvPr id="9" name="內容版面配置區 2">
            <a:extLst>
              <a:ext uri="{FF2B5EF4-FFF2-40B4-BE49-F238E27FC236}">
                <a16:creationId xmlns:a16="http://schemas.microsoft.com/office/drawing/2014/main" id="{1D98F4C6-8F08-42CD-A531-5EF4D9E1B29F}"/>
              </a:ext>
            </a:extLst>
          </p:cNvPr>
          <p:cNvSpPr txBox="1">
            <a:spLocks/>
          </p:cNvSpPr>
          <p:nvPr/>
        </p:nvSpPr>
        <p:spPr>
          <a:xfrm>
            <a:off x="693821" y="1825625"/>
            <a:ext cx="511585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3200" dirty="0"/>
              <a:t>Since the E region controls the physics during the day, the small daytime vertical electric ﬁelds in the F region presumably mirror the meridional E-region polarization ﬁelds in the latitude ranges just north and south of the equator.</a:t>
            </a:r>
            <a:endParaRPr lang="zh-TW" altLang="en-US" sz="3200" dirty="0"/>
          </a:p>
        </p:txBody>
      </p:sp>
      <p:sp>
        <p:nvSpPr>
          <p:cNvPr id="8" name="投影片編號版面配置區 3">
            <a:extLst>
              <a:ext uri="{FF2B5EF4-FFF2-40B4-BE49-F238E27FC236}">
                <a16:creationId xmlns:a16="http://schemas.microsoft.com/office/drawing/2014/main" id="{F6406090-01BD-4637-B45E-CA46D3A7D48C}"/>
              </a:ext>
            </a:extLst>
          </p:cNvPr>
          <p:cNvSpPr txBox="1">
            <a:spLocks/>
          </p:cNvSpPr>
          <p:nvPr/>
        </p:nvSpPr>
        <p:spPr>
          <a:xfrm>
            <a:off x="11518084" y="87322"/>
            <a:ext cx="673916" cy="365125"/>
          </a:xfrm>
          <a:prstGeom prst="rect">
            <a:avLst/>
          </a:prstGeom>
          <a:solidFill>
            <a:schemeClr val="accent5">
              <a:lumMod val="75000"/>
            </a:schemeClr>
          </a:solidFill>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600" b="1" dirty="0">
                <a:solidFill>
                  <a:schemeClr val="bg1"/>
                </a:solidFill>
              </a:rPr>
              <a:t>p. 99</a:t>
            </a:r>
            <a:endParaRPr lang="zh-TW" altLang="en-US" sz="1600" b="1" dirty="0">
              <a:solidFill>
                <a:schemeClr val="bg1"/>
              </a:solidFill>
            </a:endParaRPr>
          </a:p>
        </p:txBody>
      </p:sp>
      <p:sp>
        <p:nvSpPr>
          <p:cNvPr id="10" name="投影片編號版面配置區 3">
            <a:extLst>
              <a:ext uri="{FF2B5EF4-FFF2-40B4-BE49-F238E27FC236}">
                <a16:creationId xmlns:a16="http://schemas.microsoft.com/office/drawing/2014/main" id="{647CB724-11D4-473F-A9C9-E492C106624C}"/>
              </a:ext>
            </a:extLst>
          </p:cNvPr>
          <p:cNvSpPr txBox="1">
            <a:spLocks/>
          </p:cNvSpPr>
          <p:nvPr/>
        </p:nvSpPr>
        <p:spPr>
          <a:xfrm>
            <a:off x="6648943" y="6510361"/>
            <a:ext cx="641090" cy="264511"/>
          </a:xfrm>
          <a:prstGeom prst="rect">
            <a:avLst/>
          </a:prstGeom>
          <a:solidFill>
            <a:srgbClr val="FF9933"/>
          </a:solidFill>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b="1" dirty="0">
                <a:solidFill>
                  <a:schemeClr val="bg1"/>
                </a:solidFill>
              </a:rPr>
              <a:t>(p. 73)</a:t>
            </a:r>
            <a:endParaRPr lang="zh-TW" altLang="en-US" sz="1400" b="1" dirty="0">
              <a:solidFill>
                <a:schemeClr val="bg1"/>
              </a:solidFill>
            </a:endParaRPr>
          </a:p>
        </p:txBody>
      </p:sp>
    </p:spTree>
    <p:extLst>
      <p:ext uri="{BB962C8B-B14F-4D97-AF65-F5344CB8AC3E}">
        <p14:creationId xmlns:p14="http://schemas.microsoft.com/office/powerpoint/2010/main" val="347102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9572CF-5A07-43B2-AAD8-9F287B6155CF}"/>
              </a:ext>
            </a:extLst>
          </p:cNvPr>
          <p:cNvSpPr>
            <a:spLocks noGrp="1"/>
          </p:cNvSpPr>
          <p:nvPr>
            <p:ph type="title"/>
          </p:nvPr>
        </p:nvSpPr>
        <p:spPr>
          <a:xfrm>
            <a:off x="0" y="0"/>
            <a:ext cx="10515600" cy="681037"/>
          </a:xfrm>
        </p:spPr>
        <p:txBody>
          <a:bodyPr>
            <a:normAutofit/>
          </a:bodyPr>
          <a:lstStyle/>
          <a:p>
            <a:r>
              <a:rPr lang="en-US" altLang="zh-TW" sz="2800" b="1" dirty="0"/>
              <a:t>3.4 Further Complexities of Equatorial Electrodynamics</a:t>
            </a:r>
            <a:endParaRPr lang="zh-TW" altLang="en-US" sz="2800" b="1" dirty="0"/>
          </a:p>
        </p:txBody>
      </p:sp>
      <p:pic>
        <p:nvPicPr>
          <p:cNvPr id="7" name="圖片 6">
            <a:extLst>
              <a:ext uri="{FF2B5EF4-FFF2-40B4-BE49-F238E27FC236}">
                <a16:creationId xmlns:a16="http://schemas.microsoft.com/office/drawing/2014/main" id="{CE96DDB8-1434-4137-B312-E756DC2A4EE8}"/>
              </a:ext>
            </a:extLst>
          </p:cNvPr>
          <p:cNvPicPr>
            <a:picLocks noChangeAspect="1"/>
          </p:cNvPicPr>
          <p:nvPr/>
        </p:nvPicPr>
        <p:blipFill>
          <a:blip r:embed="rId2"/>
          <a:stretch>
            <a:fillRect/>
          </a:stretch>
        </p:blipFill>
        <p:spPr>
          <a:xfrm>
            <a:off x="4908581" y="1568280"/>
            <a:ext cx="7201933" cy="5206592"/>
          </a:xfrm>
          <a:prstGeom prst="rect">
            <a:avLst/>
          </a:prstGeom>
        </p:spPr>
      </p:pic>
      <p:sp>
        <p:nvSpPr>
          <p:cNvPr id="9" name="內容版面配置區 2">
            <a:extLst>
              <a:ext uri="{FF2B5EF4-FFF2-40B4-BE49-F238E27FC236}">
                <a16:creationId xmlns:a16="http://schemas.microsoft.com/office/drawing/2014/main" id="{1D98F4C6-8F08-42CD-A531-5EF4D9E1B29F}"/>
              </a:ext>
            </a:extLst>
          </p:cNvPr>
          <p:cNvSpPr txBox="1">
            <a:spLocks/>
          </p:cNvSpPr>
          <p:nvPr/>
        </p:nvSpPr>
        <p:spPr>
          <a:xfrm>
            <a:off x="693821" y="906010"/>
            <a:ext cx="5115852" cy="549478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TW" sz="3200" dirty="0">
                <a:solidFill>
                  <a:prstClr val="black"/>
                </a:solidFill>
              </a:rPr>
              <a:t>The zonal ﬁeld, both daytime and nighttime, is global in nature and is driven by the large-scale tides and winds in the sunlit hemisphere. </a:t>
            </a:r>
            <a:r>
              <a:rPr lang="en-US" altLang="zh-TW" sz="3200" dirty="0">
                <a:solidFill>
                  <a:srgbClr val="FF0000"/>
                </a:solidFill>
              </a:rPr>
              <a:t>In the </a:t>
            </a:r>
            <a:r>
              <a:rPr lang="en-US" altLang="zh-TW" sz="3200" dirty="0" err="1">
                <a:solidFill>
                  <a:srgbClr val="FF0000"/>
                </a:solidFill>
              </a:rPr>
              <a:t>postsunset</a:t>
            </a:r>
            <a:r>
              <a:rPr lang="en-US" altLang="zh-TW" sz="3200" dirty="0">
                <a:solidFill>
                  <a:srgbClr val="FF0000"/>
                </a:solidFill>
              </a:rPr>
              <a:t> period, the F-layer vertical ﬁeld is enhanced due to the local F-layer dynamo previously discussed.</a:t>
            </a:r>
            <a:r>
              <a:rPr lang="en-US" altLang="zh-TW" sz="3200" dirty="0">
                <a:solidFill>
                  <a:prstClr val="black"/>
                </a:solidFill>
              </a:rPr>
              <a:t> In the next paragraphs we point out some of the features not explained by these simple models.</a:t>
            </a:r>
          </a:p>
        </p:txBody>
      </p:sp>
      <p:sp>
        <p:nvSpPr>
          <p:cNvPr id="12" name="投影片編號版面配置區 3">
            <a:extLst>
              <a:ext uri="{FF2B5EF4-FFF2-40B4-BE49-F238E27FC236}">
                <a16:creationId xmlns:a16="http://schemas.microsoft.com/office/drawing/2014/main" id="{BE5CA107-0602-413B-8D31-FCCDE730C243}"/>
              </a:ext>
            </a:extLst>
          </p:cNvPr>
          <p:cNvSpPr txBox="1">
            <a:spLocks/>
          </p:cNvSpPr>
          <p:nvPr/>
        </p:nvSpPr>
        <p:spPr>
          <a:xfrm>
            <a:off x="11518084" y="87322"/>
            <a:ext cx="673916" cy="365125"/>
          </a:xfrm>
          <a:prstGeom prst="rect">
            <a:avLst/>
          </a:prstGeom>
          <a:solidFill>
            <a:schemeClr val="accent5">
              <a:lumMod val="75000"/>
            </a:schemeClr>
          </a:solidFill>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600" b="1" dirty="0">
                <a:solidFill>
                  <a:schemeClr val="bg1"/>
                </a:solidFill>
              </a:rPr>
              <a:t>p. 99</a:t>
            </a:r>
            <a:endParaRPr lang="zh-TW" altLang="en-US" sz="1600" b="1" dirty="0">
              <a:solidFill>
                <a:schemeClr val="bg1"/>
              </a:solidFill>
            </a:endParaRPr>
          </a:p>
        </p:txBody>
      </p:sp>
    </p:spTree>
    <p:extLst>
      <p:ext uri="{BB962C8B-B14F-4D97-AF65-F5344CB8AC3E}">
        <p14:creationId xmlns:p14="http://schemas.microsoft.com/office/powerpoint/2010/main" val="2821334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9572CF-5A07-43B2-AAD8-9F287B6155CF}"/>
              </a:ext>
            </a:extLst>
          </p:cNvPr>
          <p:cNvSpPr>
            <a:spLocks noGrp="1"/>
          </p:cNvSpPr>
          <p:nvPr>
            <p:ph type="title"/>
          </p:nvPr>
        </p:nvSpPr>
        <p:spPr>
          <a:xfrm>
            <a:off x="0" y="0"/>
            <a:ext cx="10515600" cy="681037"/>
          </a:xfrm>
        </p:spPr>
        <p:txBody>
          <a:bodyPr>
            <a:normAutofit/>
          </a:bodyPr>
          <a:lstStyle/>
          <a:p>
            <a:r>
              <a:rPr lang="en-US" altLang="zh-TW" sz="2800" b="1" dirty="0"/>
              <a:t>3.4.1 The </a:t>
            </a:r>
            <a:r>
              <a:rPr lang="en-US" altLang="zh-TW" sz="2800" b="1" dirty="0" err="1"/>
              <a:t>Prereversal</a:t>
            </a:r>
            <a:r>
              <a:rPr lang="en-US" altLang="zh-TW" sz="2800" b="1" dirty="0"/>
              <a:t> Enhancement</a:t>
            </a:r>
            <a:endParaRPr lang="zh-TW" altLang="en-US" sz="2800" b="1" dirty="0"/>
          </a:p>
        </p:txBody>
      </p:sp>
      <p:sp>
        <p:nvSpPr>
          <p:cNvPr id="3" name="內容版面配置區 2">
            <a:extLst>
              <a:ext uri="{FF2B5EF4-FFF2-40B4-BE49-F238E27FC236}">
                <a16:creationId xmlns:a16="http://schemas.microsoft.com/office/drawing/2014/main" id="{F2F3DEEC-BA4B-44B0-86BF-AC2539C3DB6E}"/>
              </a:ext>
            </a:extLst>
          </p:cNvPr>
          <p:cNvSpPr>
            <a:spLocks noGrp="1"/>
          </p:cNvSpPr>
          <p:nvPr>
            <p:ph idx="1"/>
          </p:nvPr>
        </p:nvSpPr>
        <p:spPr>
          <a:xfrm>
            <a:off x="693821" y="681036"/>
            <a:ext cx="10515600" cy="5575385"/>
          </a:xfrm>
        </p:spPr>
        <p:txBody>
          <a:bodyPr>
            <a:normAutofit/>
          </a:bodyPr>
          <a:lstStyle/>
          <a:p>
            <a:endParaRPr lang="en-US" altLang="zh-TW" sz="3200" dirty="0"/>
          </a:p>
          <a:p>
            <a:r>
              <a:rPr lang="en-US" altLang="zh-TW" sz="3200" dirty="0"/>
              <a:t>The </a:t>
            </a:r>
            <a:r>
              <a:rPr lang="en-US" altLang="zh-TW" sz="3200" dirty="0" err="1"/>
              <a:t>postsunset</a:t>
            </a:r>
            <a:r>
              <a:rPr lang="en-US" altLang="zh-TW" sz="3200" dirty="0"/>
              <a:t> enhancement or </a:t>
            </a:r>
            <a:r>
              <a:rPr lang="en-US" altLang="zh-TW" sz="3200" dirty="0" err="1"/>
              <a:t>prereversal</a:t>
            </a:r>
            <a:r>
              <a:rPr lang="en-US" altLang="zh-TW" sz="3200" dirty="0"/>
              <a:t> enhancement of the zonal ﬁeld occurs during all epochs and seasons studied </a:t>
            </a:r>
            <a:r>
              <a:rPr lang="en-US" altLang="zh-TW" sz="3200" dirty="0">
                <a:solidFill>
                  <a:srgbClr val="FF0000"/>
                </a:solidFill>
              </a:rPr>
              <a:t>except for the solar minimum solstices</a:t>
            </a:r>
            <a:r>
              <a:rPr lang="en-US" altLang="zh-TW" sz="3200" dirty="0"/>
              <a:t>. </a:t>
            </a:r>
          </a:p>
          <a:p>
            <a:endParaRPr lang="en-US" altLang="zh-TW" sz="3200" dirty="0"/>
          </a:p>
          <a:p>
            <a:endParaRPr lang="en-US" altLang="zh-TW" sz="3200" dirty="0"/>
          </a:p>
          <a:p>
            <a:r>
              <a:rPr lang="en-US" altLang="zh-TW" sz="3200" dirty="0"/>
              <a:t>The effect of this brief duration, </a:t>
            </a:r>
            <a:r>
              <a:rPr lang="en-US" altLang="zh-TW" sz="3200" dirty="0">
                <a:solidFill>
                  <a:srgbClr val="FF0000"/>
                </a:solidFill>
              </a:rPr>
              <a:t>large eastward electric ﬁeld can be quite signiﬁcant since the F-layer plasma often is driven to very high altitudes</a:t>
            </a:r>
            <a:r>
              <a:rPr lang="en-US" altLang="zh-TW" sz="3200" dirty="0"/>
              <a:t> where recombination is slight and collisions are rare. </a:t>
            </a:r>
          </a:p>
        </p:txBody>
      </p:sp>
      <p:sp>
        <p:nvSpPr>
          <p:cNvPr id="5" name="投影片編號版面配置區 3">
            <a:extLst>
              <a:ext uri="{FF2B5EF4-FFF2-40B4-BE49-F238E27FC236}">
                <a16:creationId xmlns:a16="http://schemas.microsoft.com/office/drawing/2014/main" id="{FBFC8D57-070C-4F52-8482-F807377BC1EC}"/>
              </a:ext>
            </a:extLst>
          </p:cNvPr>
          <p:cNvSpPr txBox="1">
            <a:spLocks/>
          </p:cNvSpPr>
          <p:nvPr/>
        </p:nvSpPr>
        <p:spPr>
          <a:xfrm>
            <a:off x="11518084" y="87322"/>
            <a:ext cx="673916" cy="365125"/>
          </a:xfrm>
          <a:prstGeom prst="rect">
            <a:avLst/>
          </a:prstGeom>
          <a:solidFill>
            <a:schemeClr val="accent5">
              <a:lumMod val="75000"/>
            </a:schemeClr>
          </a:solidFill>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600" b="1" dirty="0">
                <a:solidFill>
                  <a:schemeClr val="bg1"/>
                </a:solidFill>
              </a:rPr>
              <a:t>p. 99</a:t>
            </a:r>
            <a:endParaRPr lang="zh-TW" altLang="en-US" sz="1600" b="1" dirty="0">
              <a:solidFill>
                <a:schemeClr val="bg1"/>
              </a:solidFill>
            </a:endParaRPr>
          </a:p>
        </p:txBody>
      </p:sp>
    </p:spTree>
    <p:extLst>
      <p:ext uri="{BB962C8B-B14F-4D97-AF65-F5344CB8AC3E}">
        <p14:creationId xmlns:p14="http://schemas.microsoft.com/office/powerpoint/2010/main" val="2349331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2F3DEEC-BA4B-44B0-86BF-AC2539C3DB6E}"/>
              </a:ext>
            </a:extLst>
          </p:cNvPr>
          <p:cNvSpPr>
            <a:spLocks noGrp="1"/>
          </p:cNvSpPr>
          <p:nvPr>
            <p:ph idx="1"/>
          </p:nvPr>
        </p:nvSpPr>
        <p:spPr>
          <a:xfrm>
            <a:off x="693821" y="681036"/>
            <a:ext cx="10515600" cy="5575385"/>
          </a:xfrm>
        </p:spPr>
        <p:txBody>
          <a:bodyPr>
            <a:noAutofit/>
          </a:bodyPr>
          <a:lstStyle/>
          <a:p>
            <a:r>
              <a:rPr lang="en-US" altLang="zh-TW" sz="3200" dirty="0" err="1"/>
              <a:t>Heelis</a:t>
            </a:r>
            <a:r>
              <a:rPr lang="en-US" altLang="zh-TW" sz="3200" dirty="0"/>
              <a:t> et al. (1974) successfully predicted the </a:t>
            </a:r>
            <a:r>
              <a:rPr lang="en-US" altLang="zh-TW" sz="3200" dirty="0" err="1"/>
              <a:t>postsunset</a:t>
            </a:r>
            <a:r>
              <a:rPr lang="en-US" altLang="zh-TW" sz="3200" dirty="0"/>
              <a:t> effect in their model, which included horizontal conductivity gradients near sunset in the F-layer dynamo mechanism (in addition to the vertical gradients we have studied). </a:t>
            </a:r>
          </a:p>
          <a:p>
            <a:pPr marL="0" indent="0">
              <a:buNone/>
            </a:pPr>
            <a:endParaRPr lang="en-US" altLang="zh-TW" sz="3200" dirty="0"/>
          </a:p>
          <a:p>
            <a:r>
              <a:rPr lang="en-US" altLang="zh-TW" sz="3200" dirty="0"/>
              <a:t>In effect, </a:t>
            </a:r>
            <a:r>
              <a:rPr lang="en-US" altLang="zh-TW" sz="3200" dirty="0">
                <a:solidFill>
                  <a:srgbClr val="FF0000"/>
                </a:solidFill>
              </a:rPr>
              <a:t>near such a sharp east-west gradient, an enhanced zonal electric ﬁeld is established to keep ∇·J = 0</a:t>
            </a:r>
            <a:r>
              <a:rPr lang="en-US" altLang="zh-TW" sz="3200" dirty="0"/>
              <a:t>.</a:t>
            </a:r>
          </a:p>
          <a:p>
            <a:endParaRPr lang="en-US" altLang="zh-TW" sz="3200" dirty="0"/>
          </a:p>
          <a:p>
            <a:r>
              <a:rPr lang="en-US" altLang="zh-TW" sz="3200" dirty="0"/>
              <a:t>Experimental data support this explanation since the enhancement begins when the sun sets on </a:t>
            </a:r>
            <a:r>
              <a:rPr lang="en-US" altLang="zh-TW" sz="3200" dirty="0">
                <a:solidFill>
                  <a:srgbClr val="FF0000"/>
                </a:solidFill>
              </a:rPr>
              <a:t>either of the E layers in contact along B with the equatorial F region</a:t>
            </a:r>
            <a:r>
              <a:rPr lang="en-US" altLang="zh-TW" sz="3200" dirty="0"/>
              <a:t>.</a:t>
            </a:r>
          </a:p>
        </p:txBody>
      </p:sp>
      <p:sp>
        <p:nvSpPr>
          <p:cNvPr id="4" name="投影片編號版面配置區 3">
            <a:extLst>
              <a:ext uri="{FF2B5EF4-FFF2-40B4-BE49-F238E27FC236}">
                <a16:creationId xmlns:a16="http://schemas.microsoft.com/office/drawing/2014/main" id="{E7D0E455-2AAB-4D64-AD50-795830E390BF}"/>
              </a:ext>
            </a:extLst>
          </p:cNvPr>
          <p:cNvSpPr txBox="1">
            <a:spLocks/>
          </p:cNvSpPr>
          <p:nvPr/>
        </p:nvSpPr>
        <p:spPr>
          <a:xfrm>
            <a:off x="11518084" y="87322"/>
            <a:ext cx="673916" cy="365125"/>
          </a:xfrm>
          <a:prstGeom prst="rect">
            <a:avLst/>
          </a:prstGeom>
          <a:solidFill>
            <a:schemeClr val="accent5">
              <a:lumMod val="75000"/>
            </a:schemeClr>
          </a:solidFill>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600" b="1">
                <a:solidFill>
                  <a:schemeClr val="bg1"/>
                </a:solidFill>
              </a:rPr>
              <a:t>p. 99</a:t>
            </a:r>
            <a:endParaRPr lang="zh-TW" altLang="en-US" sz="1600" b="1" dirty="0">
              <a:solidFill>
                <a:schemeClr val="bg1"/>
              </a:solidFill>
            </a:endParaRPr>
          </a:p>
        </p:txBody>
      </p:sp>
    </p:spTree>
    <p:extLst>
      <p:ext uri="{BB962C8B-B14F-4D97-AF65-F5344CB8AC3E}">
        <p14:creationId xmlns:p14="http://schemas.microsoft.com/office/powerpoint/2010/main" val="1005014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2F3DEEC-BA4B-44B0-86BF-AC2539C3DB6E}"/>
              </a:ext>
            </a:extLst>
          </p:cNvPr>
          <p:cNvSpPr>
            <a:spLocks noGrp="1"/>
          </p:cNvSpPr>
          <p:nvPr>
            <p:ph idx="1"/>
          </p:nvPr>
        </p:nvSpPr>
        <p:spPr>
          <a:xfrm>
            <a:off x="1222247" y="293373"/>
            <a:ext cx="5234898" cy="4446546"/>
          </a:xfrm>
        </p:spPr>
        <p:txBody>
          <a:bodyPr>
            <a:noAutofit/>
          </a:bodyPr>
          <a:lstStyle/>
          <a:p>
            <a:endParaRPr lang="en-US" altLang="zh-TW" sz="3200" dirty="0"/>
          </a:p>
          <a:p>
            <a:r>
              <a:rPr lang="en-US" altLang="zh-TW" sz="3200" dirty="0"/>
              <a:t>The evidence from their numerical simulation is presented in Fig. 3.18.</a:t>
            </a:r>
          </a:p>
        </p:txBody>
      </p:sp>
      <p:pic>
        <p:nvPicPr>
          <p:cNvPr id="2" name="圖片 1">
            <a:extLst>
              <a:ext uri="{FF2B5EF4-FFF2-40B4-BE49-F238E27FC236}">
                <a16:creationId xmlns:a16="http://schemas.microsoft.com/office/drawing/2014/main" id="{F61F3DC9-9376-4379-8D48-DE85B2FD840D}"/>
              </a:ext>
            </a:extLst>
          </p:cNvPr>
          <p:cNvPicPr>
            <a:picLocks noChangeAspect="1"/>
          </p:cNvPicPr>
          <p:nvPr/>
        </p:nvPicPr>
        <p:blipFill rotWithShape="1">
          <a:blip r:embed="rId2"/>
          <a:srcRect l="27118" r="25802" b="25380"/>
          <a:stretch/>
        </p:blipFill>
        <p:spPr>
          <a:xfrm>
            <a:off x="6737684" y="0"/>
            <a:ext cx="4512607" cy="5033293"/>
          </a:xfrm>
          <a:prstGeom prst="rect">
            <a:avLst/>
          </a:prstGeom>
        </p:spPr>
      </p:pic>
      <p:pic>
        <p:nvPicPr>
          <p:cNvPr id="5" name="圖片 4">
            <a:extLst>
              <a:ext uri="{FF2B5EF4-FFF2-40B4-BE49-F238E27FC236}">
                <a16:creationId xmlns:a16="http://schemas.microsoft.com/office/drawing/2014/main" id="{C7758EE5-E635-48DA-BB4E-E04FD4903FAF}"/>
              </a:ext>
            </a:extLst>
          </p:cNvPr>
          <p:cNvPicPr>
            <a:picLocks noChangeAspect="1"/>
          </p:cNvPicPr>
          <p:nvPr/>
        </p:nvPicPr>
        <p:blipFill rotWithShape="1">
          <a:blip r:embed="rId3"/>
          <a:srcRect t="74737"/>
          <a:stretch/>
        </p:blipFill>
        <p:spPr>
          <a:xfrm>
            <a:off x="1222247" y="4951118"/>
            <a:ext cx="9747505" cy="1732547"/>
          </a:xfrm>
          <a:prstGeom prst="rect">
            <a:avLst/>
          </a:prstGeom>
        </p:spPr>
      </p:pic>
      <p:sp>
        <p:nvSpPr>
          <p:cNvPr id="6" name="投影片編號版面配置區 3">
            <a:extLst>
              <a:ext uri="{FF2B5EF4-FFF2-40B4-BE49-F238E27FC236}">
                <a16:creationId xmlns:a16="http://schemas.microsoft.com/office/drawing/2014/main" id="{BCC39EDB-8CEE-45C4-9E92-F40087F4E4F7}"/>
              </a:ext>
            </a:extLst>
          </p:cNvPr>
          <p:cNvSpPr txBox="1">
            <a:spLocks/>
          </p:cNvSpPr>
          <p:nvPr/>
        </p:nvSpPr>
        <p:spPr>
          <a:xfrm>
            <a:off x="11107024" y="87322"/>
            <a:ext cx="1084976" cy="365125"/>
          </a:xfrm>
          <a:prstGeom prst="rect">
            <a:avLst/>
          </a:prstGeom>
          <a:solidFill>
            <a:schemeClr val="accent5">
              <a:lumMod val="75000"/>
            </a:schemeClr>
          </a:solidFill>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600" b="1" dirty="0">
                <a:solidFill>
                  <a:schemeClr val="bg1"/>
                </a:solidFill>
              </a:rPr>
              <a:t>pp. 99-100</a:t>
            </a:r>
          </a:p>
        </p:txBody>
      </p:sp>
    </p:spTree>
    <p:extLst>
      <p:ext uri="{BB962C8B-B14F-4D97-AF65-F5344CB8AC3E}">
        <p14:creationId xmlns:p14="http://schemas.microsoft.com/office/powerpoint/2010/main" val="3936360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61F3DC9-9376-4379-8D48-DE85B2FD840D}"/>
              </a:ext>
            </a:extLst>
          </p:cNvPr>
          <p:cNvPicPr>
            <a:picLocks noChangeAspect="1"/>
          </p:cNvPicPr>
          <p:nvPr/>
        </p:nvPicPr>
        <p:blipFill rotWithShape="1">
          <a:blip r:embed="rId2"/>
          <a:srcRect l="27118" r="25802" b="25380"/>
          <a:stretch/>
        </p:blipFill>
        <p:spPr>
          <a:xfrm>
            <a:off x="7679393" y="0"/>
            <a:ext cx="4512607" cy="5033293"/>
          </a:xfrm>
          <a:prstGeom prst="rect">
            <a:avLst/>
          </a:prstGeom>
        </p:spPr>
      </p:pic>
      <p:sp>
        <p:nvSpPr>
          <p:cNvPr id="3" name="內容版面配置區 2">
            <a:extLst>
              <a:ext uri="{FF2B5EF4-FFF2-40B4-BE49-F238E27FC236}">
                <a16:creationId xmlns:a16="http://schemas.microsoft.com/office/drawing/2014/main" id="{F2F3DEEC-BA4B-44B0-86BF-AC2539C3DB6E}"/>
              </a:ext>
            </a:extLst>
          </p:cNvPr>
          <p:cNvSpPr>
            <a:spLocks noGrp="1"/>
          </p:cNvSpPr>
          <p:nvPr>
            <p:ph idx="1"/>
          </p:nvPr>
        </p:nvSpPr>
        <p:spPr>
          <a:xfrm>
            <a:off x="0" y="326145"/>
            <a:ext cx="7876674" cy="5882150"/>
          </a:xfrm>
        </p:spPr>
        <p:txBody>
          <a:bodyPr>
            <a:noAutofit/>
          </a:bodyPr>
          <a:lstStyle/>
          <a:p>
            <a:r>
              <a:rPr lang="en-US" altLang="zh-TW" sz="3200" dirty="0"/>
              <a:t>The solid line shows the calculated vertical ion velocity in the F region (equivalent to a zonal electric ﬁeld) when only a diurnal E-region tidal mode is considered. </a:t>
            </a:r>
          </a:p>
          <a:p>
            <a:endParaRPr lang="en-US" altLang="zh-TW" sz="3200" dirty="0"/>
          </a:p>
          <a:p>
            <a:r>
              <a:rPr lang="en-US" altLang="zh-TW" sz="3200" dirty="0"/>
              <a:t>The basic day-night features are reproduced, but no </a:t>
            </a:r>
            <a:r>
              <a:rPr lang="en-US" altLang="zh-TW" sz="3200" dirty="0" err="1"/>
              <a:t>prereversal</a:t>
            </a:r>
            <a:r>
              <a:rPr lang="en-US" altLang="zh-TW" sz="3200" dirty="0"/>
              <a:t> enhancement occurs.</a:t>
            </a:r>
          </a:p>
          <a:p>
            <a:endParaRPr lang="en-US" altLang="zh-TW" sz="3200" dirty="0"/>
          </a:p>
          <a:p>
            <a:r>
              <a:rPr lang="en-US" altLang="zh-TW" sz="3200" dirty="0"/>
              <a:t>The dashed line shows a calculation including the F-region dynamo in the physics. </a:t>
            </a:r>
          </a:p>
          <a:p>
            <a:endParaRPr lang="en-US" altLang="zh-TW" sz="3200" dirty="0"/>
          </a:p>
          <a:p>
            <a:endParaRPr lang="en-US" altLang="zh-TW" sz="3200" dirty="0"/>
          </a:p>
        </p:txBody>
      </p:sp>
      <p:sp>
        <p:nvSpPr>
          <p:cNvPr id="6" name="內容版面配置區 2">
            <a:extLst>
              <a:ext uri="{FF2B5EF4-FFF2-40B4-BE49-F238E27FC236}">
                <a16:creationId xmlns:a16="http://schemas.microsoft.com/office/drawing/2014/main" id="{FEC48A09-7332-4F7F-8CA0-F78E5D5EE093}"/>
              </a:ext>
            </a:extLst>
          </p:cNvPr>
          <p:cNvSpPr txBox="1">
            <a:spLocks/>
          </p:cNvSpPr>
          <p:nvPr/>
        </p:nvSpPr>
        <p:spPr>
          <a:xfrm>
            <a:off x="-1" y="5692983"/>
            <a:ext cx="12015537" cy="9805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3200" dirty="0"/>
              <a:t>The latter agrees quite well with the dotted line, which is a typical vertical drift proﬁle for the plasma over </a:t>
            </a:r>
            <a:r>
              <a:rPr lang="en-US" altLang="zh-TW" sz="3200" dirty="0" err="1"/>
              <a:t>Jicamarca</a:t>
            </a:r>
            <a:r>
              <a:rPr lang="en-US" altLang="zh-TW" sz="3200" dirty="0"/>
              <a:t>.</a:t>
            </a:r>
          </a:p>
        </p:txBody>
      </p:sp>
      <p:sp>
        <p:nvSpPr>
          <p:cNvPr id="9" name="投影片編號版面配置區 3">
            <a:extLst>
              <a:ext uri="{FF2B5EF4-FFF2-40B4-BE49-F238E27FC236}">
                <a16:creationId xmlns:a16="http://schemas.microsoft.com/office/drawing/2014/main" id="{6F8A0E2D-2818-4477-936E-E4A49572B0A7}"/>
              </a:ext>
            </a:extLst>
          </p:cNvPr>
          <p:cNvSpPr txBox="1">
            <a:spLocks/>
          </p:cNvSpPr>
          <p:nvPr/>
        </p:nvSpPr>
        <p:spPr>
          <a:xfrm>
            <a:off x="10947633" y="6404232"/>
            <a:ext cx="1241583" cy="365125"/>
          </a:xfrm>
          <a:prstGeom prst="rect">
            <a:avLst/>
          </a:prstGeom>
          <a:solidFill>
            <a:schemeClr val="accent5">
              <a:lumMod val="75000"/>
            </a:schemeClr>
          </a:solidFill>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600" b="1" dirty="0">
                <a:solidFill>
                  <a:schemeClr val="bg1"/>
                </a:solidFill>
              </a:rPr>
              <a:t>pp. 99, 100</a:t>
            </a:r>
          </a:p>
        </p:txBody>
      </p:sp>
    </p:spTree>
    <p:extLst>
      <p:ext uri="{BB962C8B-B14F-4D97-AF65-F5344CB8AC3E}">
        <p14:creationId xmlns:p14="http://schemas.microsoft.com/office/powerpoint/2010/main" val="2579817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61F3DC9-9376-4379-8D48-DE85B2FD840D}"/>
              </a:ext>
            </a:extLst>
          </p:cNvPr>
          <p:cNvPicPr>
            <a:picLocks noChangeAspect="1"/>
          </p:cNvPicPr>
          <p:nvPr/>
        </p:nvPicPr>
        <p:blipFill rotWithShape="1">
          <a:blip r:embed="rId2"/>
          <a:srcRect l="27118" r="25802" b="25380"/>
          <a:stretch/>
        </p:blipFill>
        <p:spPr>
          <a:xfrm>
            <a:off x="7679393" y="0"/>
            <a:ext cx="4512607" cy="5033293"/>
          </a:xfrm>
          <a:prstGeom prst="rect">
            <a:avLst/>
          </a:prstGeom>
        </p:spPr>
      </p:pic>
      <p:sp>
        <p:nvSpPr>
          <p:cNvPr id="3" name="內容版面配置區 2">
            <a:extLst>
              <a:ext uri="{FF2B5EF4-FFF2-40B4-BE49-F238E27FC236}">
                <a16:creationId xmlns:a16="http://schemas.microsoft.com/office/drawing/2014/main" id="{F2F3DEEC-BA4B-44B0-86BF-AC2539C3DB6E}"/>
              </a:ext>
            </a:extLst>
          </p:cNvPr>
          <p:cNvSpPr>
            <a:spLocks noGrp="1"/>
          </p:cNvSpPr>
          <p:nvPr>
            <p:ph idx="1"/>
          </p:nvPr>
        </p:nvSpPr>
        <p:spPr>
          <a:xfrm>
            <a:off x="0" y="326145"/>
            <a:ext cx="7876674" cy="5882150"/>
          </a:xfrm>
        </p:spPr>
        <p:txBody>
          <a:bodyPr>
            <a:noAutofit/>
          </a:bodyPr>
          <a:lstStyle/>
          <a:p>
            <a:r>
              <a:rPr lang="en-US" altLang="zh-TW" sz="3200" dirty="0"/>
              <a:t>The solid line shows the calculated vertical ion velocity in the F region (equivalent to a zonal electric ﬁeld) when only a diurnal E-region tidal mode is considered. </a:t>
            </a:r>
          </a:p>
          <a:p>
            <a:endParaRPr lang="en-US" altLang="zh-TW" sz="3200" dirty="0"/>
          </a:p>
          <a:p>
            <a:r>
              <a:rPr lang="en-US" altLang="zh-TW" sz="3200" dirty="0"/>
              <a:t>The basic day-night features are reproduced, but no </a:t>
            </a:r>
            <a:r>
              <a:rPr lang="en-US" altLang="zh-TW" sz="3200" dirty="0" err="1"/>
              <a:t>prereversal</a:t>
            </a:r>
            <a:r>
              <a:rPr lang="en-US" altLang="zh-TW" sz="3200" dirty="0"/>
              <a:t> enhancement occurs.</a:t>
            </a:r>
          </a:p>
          <a:p>
            <a:endParaRPr lang="en-US" altLang="zh-TW" sz="3200" dirty="0"/>
          </a:p>
          <a:p>
            <a:r>
              <a:rPr lang="en-US" altLang="zh-TW" sz="3200" dirty="0"/>
              <a:t>The dashed line shows a calculation including the F-region dynamo in the physics. </a:t>
            </a:r>
          </a:p>
          <a:p>
            <a:endParaRPr lang="en-US" altLang="zh-TW" sz="3200" dirty="0"/>
          </a:p>
          <a:p>
            <a:endParaRPr lang="en-US" altLang="zh-TW" sz="3200" dirty="0"/>
          </a:p>
        </p:txBody>
      </p:sp>
      <p:sp>
        <p:nvSpPr>
          <p:cNvPr id="6" name="內容版面配置區 2">
            <a:extLst>
              <a:ext uri="{FF2B5EF4-FFF2-40B4-BE49-F238E27FC236}">
                <a16:creationId xmlns:a16="http://schemas.microsoft.com/office/drawing/2014/main" id="{FEC48A09-7332-4F7F-8CA0-F78E5D5EE093}"/>
              </a:ext>
            </a:extLst>
          </p:cNvPr>
          <p:cNvSpPr txBox="1">
            <a:spLocks/>
          </p:cNvSpPr>
          <p:nvPr/>
        </p:nvSpPr>
        <p:spPr>
          <a:xfrm>
            <a:off x="-1" y="5692983"/>
            <a:ext cx="12015537" cy="9805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3200" dirty="0"/>
              <a:t>The latter agrees quite well with the dotted line, which is a typical vertical drift proﬁle for the plasma over </a:t>
            </a:r>
            <a:r>
              <a:rPr lang="en-US" altLang="zh-TW" sz="3200" dirty="0" err="1"/>
              <a:t>Jicamarca</a:t>
            </a:r>
            <a:r>
              <a:rPr lang="en-US" altLang="zh-TW" sz="3200" dirty="0"/>
              <a:t>.</a:t>
            </a:r>
          </a:p>
        </p:txBody>
      </p:sp>
      <p:pic>
        <p:nvPicPr>
          <p:cNvPr id="7" name="圖片 6">
            <a:extLst>
              <a:ext uri="{FF2B5EF4-FFF2-40B4-BE49-F238E27FC236}">
                <a16:creationId xmlns:a16="http://schemas.microsoft.com/office/drawing/2014/main" id="{0424B49B-B09C-4742-A319-4CC84E0D6493}"/>
              </a:ext>
            </a:extLst>
          </p:cNvPr>
          <p:cNvPicPr>
            <a:picLocks noChangeAspect="1"/>
          </p:cNvPicPr>
          <p:nvPr/>
        </p:nvPicPr>
        <p:blipFill rotWithShape="1">
          <a:blip r:embed="rId3"/>
          <a:srcRect t="74737"/>
          <a:stretch/>
        </p:blipFill>
        <p:spPr>
          <a:xfrm>
            <a:off x="2268031" y="5017251"/>
            <a:ext cx="9747505" cy="1732547"/>
          </a:xfrm>
          <a:prstGeom prst="rect">
            <a:avLst/>
          </a:prstGeom>
        </p:spPr>
      </p:pic>
      <p:sp>
        <p:nvSpPr>
          <p:cNvPr id="10" name="投影片編號版面配置區 3">
            <a:extLst>
              <a:ext uri="{FF2B5EF4-FFF2-40B4-BE49-F238E27FC236}">
                <a16:creationId xmlns:a16="http://schemas.microsoft.com/office/drawing/2014/main" id="{C472EB54-E884-460C-8966-06379D0A7B47}"/>
              </a:ext>
            </a:extLst>
          </p:cNvPr>
          <p:cNvSpPr txBox="1">
            <a:spLocks/>
          </p:cNvSpPr>
          <p:nvPr/>
        </p:nvSpPr>
        <p:spPr>
          <a:xfrm>
            <a:off x="10947633" y="6404232"/>
            <a:ext cx="1241583" cy="365125"/>
          </a:xfrm>
          <a:prstGeom prst="rect">
            <a:avLst/>
          </a:prstGeom>
          <a:solidFill>
            <a:schemeClr val="accent5">
              <a:lumMod val="75000"/>
            </a:schemeClr>
          </a:solidFill>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600" b="1" dirty="0">
                <a:solidFill>
                  <a:schemeClr val="bg1"/>
                </a:solidFill>
              </a:rPr>
              <a:t>pp. 99, 100</a:t>
            </a:r>
          </a:p>
        </p:txBody>
      </p:sp>
    </p:spTree>
    <p:extLst>
      <p:ext uri="{BB962C8B-B14F-4D97-AF65-F5344CB8AC3E}">
        <p14:creationId xmlns:p14="http://schemas.microsoft.com/office/powerpoint/2010/main" val="3737623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F2F3DEEC-BA4B-44B0-86BF-AC2539C3DB6E}"/>
                  </a:ext>
                </a:extLst>
              </p:cNvPr>
              <p:cNvSpPr>
                <a:spLocks noGrp="1"/>
              </p:cNvSpPr>
              <p:nvPr>
                <p:ph idx="1"/>
              </p:nvPr>
            </p:nvSpPr>
            <p:spPr>
              <a:xfrm>
                <a:off x="709862" y="488531"/>
                <a:ext cx="10920663" cy="5575385"/>
              </a:xfrm>
            </p:spPr>
            <p:txBody>
              <a:bodyPr>
                <a:noAutofit/>
              </a:bodyPr>
              <a:lstStyle/>
              <a:p>
                <a:r>
                  <a:rPr lang="en-US" altLang="zh-TW" sz="3200" dirty="0"/>
                  <a:t>The </a:t>
                </a:r>
                <a:r>
                  <a:rPr lang="en-US" altLang="zh-TW" sz="3200" dirty="0" err="1"/>
                  <a:t>prereversal</a:t>
                </a:r>
                <a:r>
                  <a:rPr lang="en-US" altLang="zh-TW" sz="3200" dirty="0"/>
                  <a:t> enhancement has been successfully simulated for the ﬁrst time by a general circulation model, the National Center for Atmospheric Research thermosphere/ionosphere/electrodynamic general circulation model (TIEGCM; Fesenetal.,2000). </a:t>
                </a:r>
              </a:p>
              <a:p>
                <a:endParaRPr lang="en-US" altLang="zh-TW" sz="3200" dirty="0"/>
              </a:p>
              <a:p>
                <a:r>
                  <a:rPr lang="en-US" altLang="zh-TW" sz="3200" dirty="0"/>
                  <a:t>The TIEGCM reproduces the zonal and vertical plasma drifts for equinox, June, and December for low, medium, and high solar activity. The crucial parameter in the model needed to produce the </a:t>
                </a:r>
                <a:r>
                  <a:rPr lang="en-US" altLang="zh-TW" sz="3200" dirty="0" err="1"/>
                  <a:t>prereversal</a:t>
                </a:r>
                <a:r>
                  <a:rPr lang="en-US" altLang="zh-TW" sz="3200" dirty="0"/>
                  <a:t> enhancement (PRE) is the nighttime E-region electron densities; densities greater than </a:t>
                </a:r>
                <a14:m>
                  <m:oMath xmlns:m="http://schemas.openxmlformats.org/officeDocument/2006/math">
                    <m:sSup>
                      <m:sSupPr>
                        <m:ctrlPr>
                          <a:rPr lang="en-US" altLang="zh-TW" sz="3200" i="1" dirty="0" smtClean="0">
                            <a:latin typeface="Cambria Math" panose="02040503050406030204" pitchFamily="18" charset="0"/>
                          </a:rPr>
                        </m:ctrlPr>
                      </m:sSupPr>
                      <m:e>
                        <m:r>
                          <a:rPr lang="en-US" altLang="zh-TW" sz="3200" b="0" i="1" dirty="0" smtClean="0">
                            <a:latin typeface="Cambria Math" panose="02040503050406030204" pitchFamily="18" charset="0"/>
                          </a:rPr>
                          <m:t>10</m:t>
                        </m:r>
                      </m:e>
                      <m:sup>
                        <m:r>
                          <a:rPr lang="en-US" altLang="zh-TW" sz="3200" b="0" i="1" dirty="0" smtClean="0">
                            <a:latin typeface="Cambria Math" panose="02040503050406030204" pitchFamily="18" charset="0"/>
                          </a:rPr>
                          <m:t>4</m:t>
                        </m:r>
                      </m:sup>
                    </m:sSup>
                  </m:oMath>
                </a14:m>
                <a:r>
                  <a:rPr lang="en-US" altLang="zh-TW" sz="3200" dirty="0"/>
                  <a:t> </a:t>
                </a:r>
                <a14:m>
                  <m:oMath xmlns:m="http://schemas.openxmlformats.org/officeDocument/2006/math">
                    <m:sSup>
                      <m:sSupPr>
                        <m:ctrlPr>
                          <a:rPr lang="en-US" altLang="zh-TW" sz="3200" i="1" dirty="0" smtClean="0">
                            <a:latin typeface="Cambria Math" panose="02040503050406030204" pitchFamily="18" charset="0"/>
                          </a:rPr>
                        </m:ctrlPr>
                      </m:sSupPr>
                      <m:e>
                        <m:r>
                          <a:rPr lang="en-US" altLang="zh-TW" sz="3200" b="0" i="1" dirty="0" smtClean="0">
                            <a:latin typeface="Cambria Math" panose="02040503050406030204" pitchFamily="18" charset="0"/>
                          </a:rPr>
                          <m:t>𝑐𝑚</m:t>
                        </m:r>
                      </m:e>
                      <m:sup>
                        <m:r>
                          <a:rPr lang="en-US" altLang="zh-TW" sz="3200" b="0" i="1" dirty="0" smtClean="0">
                            <a:latin typeface="Cambria Math" panose="02040503050406030204" pitchFamily="18" charset="0"/>
                          </a:rPr>
                          <m:t>−3</m:t>
                        </m:r>
                      </m:sup>
                    </m:sSup>
                  </m:oMath>
                </a14:m>
                <a:r>
                  <a:rPr lang="en-US" altLang="zh-TW" sz="3200" dirty="0"/>
                  <a:t> preclude the PRE development by short-circuiting the F-region dynamo. </a:t>
                </a:r>
              </a:p>
              <a:p>
                <a:endParaRPr lang="en-US" altLang="zh-TW" sz="3200" dirty="0"/>
              </a:p>
            </p:txBody>
          </p:sp>
        </mc:Choice>
        <mc:Fallback xmlns="">
          <p:sp>
            <p:nvSpPr>
              <p:cNvPr id="3" name="內容版面配置區 2">
                <a:extLst>
                  <a:ext uri="{FF2B5EF4-FFF2-40B4-BE49-F238E27FC236}">
                    <a16:creationId xmlns:a16="http://schemas.microsoft.com/office/drawing/2014/main" id="{F2F3DEEC-BA4B-44B0-86BF-AC2539C3DB6E}"/>
                  </a:ext>
                </a:extLst>
              </p:cNvPr>
              <p:cNvSpPr>
                <a:spLocks noGrp="1" noRot="1" noChangeAspect="1" noMove="1" noResize="1" noEditPoints="1" noAdjustHandles="1" noChangeArrowheads="1" noChangeShapeType="1" noTextEdit="1"/>
              </p:cNvSpPr>
              <p:nvPr>
                <p:ph idx="1"/>
              </p:nvPr>
            </p:nvSpPr>
            <p:spPr>
              <a:xfrm>
                <a:off x="709862" y="488531"/>
                <a:ext cx="10920663" cy="5575385"/>
              </a:xfrm>
              <a:blipFill>
                <a:blip r:embed="rId2"/>
                <a:stretch>
                  <a:fillRect l="-1283" t="-2295" r="-1339" b="-426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D2048019-6AAE-4999-8965-F3CCABAEFCBF}"/>
              </a:ext>
            </a:extLst>
          </p:cNvPr>
          <p:cNvSpPr txBox="1">
            <a:spLocks/>
          </p:cNvSpPr>
          <p:nvPr/>
        </p:nvSpPr>
        <p:spPr>
          <a:xfrm>
            <a:off x="11518084" y="6332370"/>
            <a:ext cx="673916" cy="365125"/>
          </a:xfrm>
          <a:prstGeom prst="rect">
            <a:avLst/>
          </a:prstGeom>
          <a:solidFill>
            <a:schemeClr val="accent5">
              <a:lumMod val="75000"/>
            </a:schemeClr>
          </a:solidFill>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600" b="1">
                <a:solidFill>
                  <a:schemeClr val="bg1"/>
                </a:solidFill>
              </a:rPr>
              <a:t>p. 99</a:t>
            </a:r>
            <a:endParaRPr lang="zh-TW" altLang="en-US" sz="1600" b="1" dirty="0">
              <a:solidFill>
                <a:schemeClr val="bg1"/>
              </a:solidFill>
            </a:endParaRPr>
          </a:p>
        </p:txBody>
      </p:sp>
    </p:spTree>
    <p:extLst>
      <p:ext uri="{BB962C8B-B14F-4D97-AF65-F5344CB8AC3E}">
        <p14:creationId xmlns:p14="http://schemas.microsoft.com/office/powerpoint/2010/main" val="3271685085"/>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TotalTime>
  <Words>1151</Words>
  <Application>Microsoft Office PowerPoint</Application>
  <PresentationFormat>寬螢幕</PresentationFormat>
  <Paragraphs>84</Paragraphs>
  <Slides>19</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19</vt:i4>
      </vt:variant>
    </vt:vector>
  </HeadingPairs>
  <TitlesOfParts>
    <vt:vector size="24" baseType="lpstr">
      <vt:lpstr>Arial</vt:lpstr>
      <vt:lpstr>Calibri</vt:lpstr>
      <vt:lpstr>Calibri Light</vt:lpstr>
      <vt:lpstr>Cambria Math</vt:lpstr>
      <vt:lpstr>Office 佈景主題</vt:lpstr>
      <vt:lpstr>The Prereversal Enhancement 3.4 Further Complexities of Equatorial Electrodynamics</vt:lpstr>
      <vt:lpstr>3.4 Further Complexities of Equatorial Electrodynamics</vt:lpstr>
      <vt:lpstr>3.4 Further Complexities of Equatorial Electrodynamics</vt:lpstr>
      <vt:lpstr>3.4.1 The Prereversal Enhancement</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Prereversal Enhancement 3.4 Further Complexities of Equatorial Electrodynamics</dc:title>
  <dc:creator>Ethan</dc:creator>
  <cp:lastModifiedBy>Ethan</cp:lastModifiedBy>
  <cp:revision>17</cp:revision>
  <dcterms:created xsi:type="dcterms:W3CDTF">2019-04-02T14:18:53Z</dcterms:created>
  <dcterms:modified xsi:type="dcterms:W3CDTF">2019-04-15T04:05:42Z</dcterms:modified>
</cp:coreProperties>
</file>